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324" r:id="rId4"/>
    <p:sldId id="367" r:id="rId5"/>
    <p:sldId id="351" r:id="rId6"/>
    <p:sldId id="304" r:id="rId7"/>
    <p:sldId id="350" r:id="rId8"/>
    <p:sldId id="338" r:id="rId9"/>
    <p:sldId id="352" r:id="rId10"/>
    <p:sldId id="353" r:id="rId11"/>
    <p:sldId id="354" r:id="rId12"/>
    <p:sldId id="355" r:id="rId13"/>
    <p:sldId id="356" r:id="rId14"/>
    <p:sldId id="262" r:id="rId15"/>
  </p:sldIdLst>
  <p:sldSz cx="12192000" cy="6858000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058"/>
    <a:srgbClr val="F50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>
        <p:scale>
          <a:sx n="109" d="100"/>
          <a:sy n="109" d="100"/>
        </p:scale>
        <p:origin x="-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12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Arkusz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2"/>
                </a:solidFill>
              </a:rPr>
              <a:t>Produkcja i konsumpcja cukru na świecie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'Produkcja Świat'!$B$4</c:f>
              <c:strCache>
                <c:ptCount val="1"/>
                <c:pt idx="0">
                  <c:v>Produkcja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pattFill prst="dkHorz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rgbClr val="50A058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11-444E-A4B5-84B6337E2BC9}"/>
              </c:ext>
            </c:extLst>
          </c:dPt>
          <c:cat>
            <c:strRef>
              <c:f>'Produkcja Świat'!$A$5:$A$18</c:f>
              <c:strCache>
                <c:ptCount val="14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</c:strCache>
            </c:strRef>
          </c:cat>
          <c:val>
            <c:numRef>
              <c:f>'Produkcja Świat'!$B$5:$B$18</c:f>
              <c:numCache>
                <c:formatCode>General</c:formatCode>
                <c:ptCount val="14"/>
                <c:pt idx="0">
                  <c:v>140.69999999999999</c:v>
                </c:pt>
                <c:pt idx="1">
                  <c:v>144.30000000000001</c:v>
                </c:pt>
                <c:pt idx="2">
                  <c:v>164.4</c:v>
                </c:pt>
                <c:pt idx="3">
                  <c:v>163.5</c:v>
                </c:pt>
                <c:pt idx="4" formatCode="#,##0.0">
                  <c:v>144</c:v>
                </c:pt>
                <c:pt idx="5" formatCode="#,##0.0">
                  <c:v>153.19999999999999</c:v>
                </c:pt>
                <c:pt idx="6" formatCode="#,##0.0">
                  <c:v>162.19999999999999</c:v>
                </c:pt>
                <c:pt idx="7" formatCode="#,##0.0">
                  <c:v>172.3</c:v>
                </c:pt>
                <c:pt idx="8" formatCode="#,##0.0">
                  <c:v>177.6</c:v>
                </c:pt>
                <c:pt idx="9" formatCode="#,##0.0">
                  <c:v>175</c:v>
                </c:pt>
                <c:pt idx="10" formatCode="#,##0.0">
                  <c:v>172.5</c:v>
                </c:pt>
                <c:pt idx="11" formatCode="#,##0.0">
                  <c:v>171</c:v>
                </c:pt>
                <c:pt idx="12" formatCode="#,##0.0">
                  <c:v>172.5</c:v>
                </c:pt>
                <c:pt idx="13" formatCode="#,##0.0">
                  <c:v>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11-444E-A4B5-84B6337E2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32224"/>
        <c:axId val="36709504"/>
      </c:barChart>
      <c:lineChart>
        <c:grouping val="standard"/>
        <c:varyColors val="0"/>
        <c:ser>
          <c:idx val="1"/>
          <c:order val="1"/>
          <c:tx>
            <c:strRef>
              <c:f>'Produkcja Świat'!$C$4</c:f>
              <c:strCache>
                <c:ptCount val="1"/>
                <c:pt idx="0">
                  <c:v>Konsumpcja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3"/>
            <c:bubble3D val="0"/>
            <c:spPr>
              <a:ln w="38100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311-444E-A4B5-84B6337E2BC9}"/>
              </c:ext>
            </c:extLst>
          </c:dPt>
          <c:cat>
            <c:strRef>
              <c:f>'Produkcja Świat'!$A$5:$A$18</c:f>
              <c:strCache>
                <c:ptCount val="14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</c:strCache>
            </c:strRef>
          </c:cat>
          <c:val>
            <c:numRef>
              <c:f>'Produkcja Świat'!$C$5:$C$18</c:f>
              <c:numCache>
                <c:formatCode>General</c:formatCode>
                <c:ptCount val="14"/>
                <c:pt idx="0">
                  <c:v>142.6</c:v>
                </c:pt>
                <c:pt idx="1">
                  <c:v>143.69999999999999</c:v>
                </c:pt>
                <c:pt idx="2">
                  <c:v>151.5</c:v>
                </c:pt>
                <c:pt idx="3">
                  <c:v>151.30000000000001</c:v>
                </c:pt>
                <c:pt idx="4" formatCode="#,##0.0">
                  <c:v>154.6</c:v>
                </c:pt>
                <c:pt idx="5" formatCode="#,##0.0">
                  <c:v>155</c:v>
                </c:pt>
                <c:pt idx="6" formatCode="#,##0.0">
                  <c:v>156.4</c:v>
                </c:pt>
                <c:pt idx="7" formatCode="#,##0.0">
                  <c:v>159.80000000000001</c:v>
                </c:pt>
                <c:pt idx="8" formatCode="#,##0.0">
                  <c:v>165.9</c:v>
                </c:pt>
                <c:pt idx="9" formatCode="#,##0.0">
                  <c:v>168.3</c:v>
                </c:pt>
                <c:pt idx="10" formatCode="#,##0.0">
                  <c:v>171.9</c:v>
                </c:pt>
                <c:pt idx="11" formatCode="#,##0.0">
                  <c:v>174</c:v>
                </c:pt>
                <c:pt idx="12" formatCode="#,##0.0">
                  <c:v>176</c:v>
                </c:pt>
                <c:pt idx="13" formatCode="#,##0.0">
                  <c:v>178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311-444E-A4B5-84B6337E2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2224"/>
        <c:axId val="36709504"/>
      </c:lineChart>
      <c:catAx>
        <c:axId val="42932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100" dirty="0">
                    <a:solidFill>
                      <a:schemeClr val="tx2"/>
                    </a:solidFill>
                  </a:rPr>
                  <a:t>Rok gospodarczy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709504"/>
        <c:crosses val="autoZero"/>
        <c:auto val="1"/>
        <c:lblAlgn val="ctr"/>
        <c:lblOffset val="100"/>
        <c:noMultiLvlLbl val="0"/>
      </c:catAx>
      <c:valAx>
        <c:axId val="36709504"/>
        <c:scaling>
          <c:orientation val="minMax"/>
          <c:min val="1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100" dirty="0">
                    <a:solidFill>
                      <a:schemeClr val="tx2"/>
                    </a:solidFill>
                  </a:rPr>
                  <a:t>w mln t (cukier surowy)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93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/>
              <a:t>Ceny cukru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'Ceny cukru'!$B$2</c:f>
              <c:strCache>
                <c:ptCount val="1"/>
                <c:pt idx="0">
                  <c:v>Cena referencyjna cukru UE</c:v>
                </c:pt>
              </c:strCache>
            </c:strRef>
          </c:tx>
          <c:spPr>
            <a:ln w="3810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7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43C-4137-B2DA-30F63D85B4C4}"/>
              </c:ext>
            </c:extLst>
          </c:dPt>
          <c:cat>
            <c:numRef>
              <c:f>'Ceny cukru'!$A$3:$A$134</c:f>
              <c:numCache>
                <c:formatCode>mmm\-yy</c:formatCode>
                <c:ptCount val="132"/>
                <c:pt idx="0">
                  <c:v>38899</c:v>
                </c:pt>
                <c:pt idx="1">
                  <c:v>38930</c:v>
                </c:pt>
                <c:pt idx="2">
                  <c:v>38961</c:v>
                </c:pt>
                <c:pt idx="3">
                  <c:v>38991</c:v>
                </c:pt>
                <c:pt idx="4">
                  <c:v>39022</c:v>
                </c:pt>
                <c:pt idx="5">
                  <c:v>39052</c:v>
                </c:pt>
                <c:pt idx="6">
                  <c:v>39083</c:v>
                </c:pt>
                <c:pt idx="7">
                  <c:v>39114</c:v>
                </c:pt>
                <c:pt idx="8">
                  <c:v>39142</c:v>
                </c:pt>
                <c:pt idx="9">
                  <c:v>39173</c:v>
                </c:pt>
                <c:pt idx="10">
                  <c:v>39203</c:v>
                </c:pt>
                <c:pt idx="11">
                  <c:v>39234</c:v>
                </c:pt>
                <c:pt idx="12">
                  <c:v>39264</c:v>
                </c:pt>
                <c:pt idx="13">
                  <c:v>39295</c:v>
                </c:pt>
                <c:pt idx="14">
                  <c:v>39326</c:v>
                </c:pt>
                <c:pt idx="15">
                  <c:v>39356</c:v>
                </c:pt>
                <c:pt idx="16">
                  <c:v>39387</c:v>
                </c:pt>
                <c:pt idx="17">
                  <c:v>39417</c:v>
                </c:pt>
                <c:pt idx="18">
                  <c:v>39448</c:v>
                </c:pt>
                <c:pt idx="19">
                  <c:v>39479</c:v>
                </c:pt>
                <c:pt idx="20">
                  <c:v>39508</c:v>
                </c:pt>
                <c:pt idx="21">
                  <c:v>39539</c:v>
                </c:pt>
                <c:pt idx="22">
                  <c:v>39569</c:v>
                </c:pt>
                <c:pt idx="23">
                  <c:v>39600</c:v>
                </c:pt>
                <c:pt idx="24">
                  <c:v>39630</c:v>
                </c:pt>
                <c:pt idx="25">
                  <c:v>39661</c:v>
                </c:pt>
                <c:pt idx="26">
                  <c:v>39692</c:v>
                </c:pt>
                <c:pt idx="27">
                  <c:v>39722</c:v>
                </c:pt>
                <c:pt idx="28">
                  <c:v>39753</c:v>
                </c:pt>
                <c:pt idx="29">
                  <c:v>39783</c:v>
                </c:pt>
                <c:pt idx="30">
                  <c:v>39814</c:v>
                </c:pt>
                <c:pt idx="31">
                  <c:v>39845</c:v>
                </c:pt>
                <c:pt idx="32">
                  <c:v>39873</c:v>
                </c:pt>
                <c:pt idx="33">
                  <c:v>39904</c:v>
                </c:pt>
                <c:pt idx="34">
                  <c:v>39934</c:v>
                </c:pt>
                <c:pt idx="35">
                  <c:v>39965</c:v>
                </c:pt>
                <c:pt idx="36">
                  <c:v>39995</c:v>
                </c:pt>
                <c:pt idx="37">
                  <c:v>40026</c:v>
                </c:pt>
                <c:pt idx="38">
                  <c:v>40057</c:v>
                </c:pt>
                <c:pt idx="39">
                  <c:v>40087</c:v>
                </c:pt>
                <c:pt idx="40">
                  <c:v>40118</c:v>
                </c:pt>
                <c:pt idx="41">
                  <c:v>40148</c:v>
                </c:pt>
                <c:pt idx="42">
                  <c:v>40179</c:v>
                </c:pt>
                <c:pt idx="43">
                  <c:v>40210</c:v>
                </c:pt>
                <c:pt idx="44">
                  <c:v>40238</c:v>
                </c:pt>
                <c:pt idx="45">
                  <c:v>40269</c:v>
                </c:pt>
                <c:pt idx="46">
                  <c:v>40299</c:v>
                </c:pt>
                <c:pt idx="47">
                  <c:v>40330</c:v>
                </c:pt>
                <c:pt idx="48">
                  <c:v>40360</c:v>
                </c:pt>
                <c:pt idx="49">
                  <c:v>40391</c:v>
                </c:pt>
                <c:pt idx="50">
                  <c:v>40422</c:v>
                </c:pt>
                <c:pt idx="51">
                  <c:v>40452</c:v>
                </c:pt>
                <c:pt idx="52">
                  <c:v>40483</c:v>
                </c:pt>
                <c:pt idx="53">
                  <c:v>40513</c:v>
                </c:pt>
                <c:pt idx="54">
                  <c:v>40544</c:v>
                </c:pt>
                <c:pt idx="55">
                  <c:v>40575</c:v>
                </c:pt>
                <c:pt idx="56">
                  <c:v>40603</c:v>
                </c:pt>
                <c:pt idx="57">
                  <c:v>40634</c:v>
                </c:pt>
                <c:pt idx="58">
                  <c:v>40664</c:v>
                </c:pt>
                <c:pt idx="59">
                  <c:v>40695</c:v>
                </c:pt>
                <c:pt idx="60">
                  <c:v>40725</c:v>
                </c:pt>
                <c:pt idx="61">
                  <c:v>40756</c:v>
                </c:pt>
                <c:pt idx="62">
                  <c:v>40787</c:v>
                </c:pt>
                <c:pt idx="63">
                  <c:v>40817</c:v>
                </c:pt>
                <c:pt idx="64">
                  <c:v>40848</c:v>
                </c:pt>
                <c:pt idx="65">
                  <c:v>40878</c:v>
                </c:pt>
                <c:pt idx="66">
                  <c:v>40909</c:v>
                </c:pt>
                <c:pt idx="67">
                  <c:v>40940</c:v>
                </c:pt>
                <c:pt idx="68">
                  <c:v>40969</c:v>
                </c:pt>
                <c:pt idx="69">
                  <c:v>41000</c:v>
                </c:pt>
                <c:pt idx="70">
                  <c:v>41030</c:v>
                </c:pt>
                <c:pt idx="71">
                  <c:v>41061</c:v>
                </c:pt>
                <c:pt idx="72">
                  <c:v>41091</c:v>
                </c:pt>
                <c:pt idx="73">
                  <c:v>41122</c:v>
                </c:pt>
                <c:pt idx="74">
                  <c:v>41153</c:v>
                </c:pt>
                <c:pt idx="75">
                  <c:v>41183</c:v>
                </c:pt>
                <c:pt idx="76">
                  <c:v>41214</c:v>
                </c:pt>
                <c:pt idx="77">
                  <c:v>41244</c:v>
                </c:pt>
                <c:pt idx="78">
                  <c:v>41275</c:v>
                </c:pt>
                <c:pt idx="79">
                  <c:v>41306</c:v>
                </c:pt>
                <c:pt idx="80">
                  <c:v>41334</c:v>
                </c:pt>
                <c:pt idx="81">
                  <c:v>41365</c:v>
                </c:pt>
                <c:pt idx="82">
                  <c:v>41395</c:v>
                </c:pt>
                <c:pt idx="83">
                  <c:v>41426</c:v>
                </c:pt>
                <c:pt idx="84">
                  <c:v>41456</c:v>
                </c:pt>
                <c:pt idx="85">
                  <c:v>41487</c:v>
                </c:pt>
                <c:pt idx="86">
                  <c:v>41518</c:v>
                </c:pt>
                <c:pt idx="87">
                  <c:v>41548</c:v>
                </c:pt>
                <c:pt idx="88">
                  <c:v>41579</c:v>
                </c:pt>
                <c:pt idx="89">
                  <c:v>41609</c:v>
                </c:pt>
                <c:pt idx="90">
                  <c:v>41640</c:v>
                </c:pt>
                <c:pt idx="91">
                  <c:v>41671</c:v>
                </c:pt>
                <c:pt idx="92">
                  <c:v>41699</c:v>
                </c:pt>
                <c:pt idx="93">
                  <c:v>41730</c:v>
                </c:pt>
                <c:pt idx="94">
                  <c:v>41760</c:v>
                </c:pt>
                <c:pt idx="95">
                  <c:v>41791</c:v>
                </c:pt>
                <c:pt idx="96">
                  <c:v>41821</c:v>
                </c:pt>
                <c:pt idx="97">
                  <c:v>41852</c:v>
                </c:pt>
                <c:pt idx="98">
                  <c:v>41883</c:v>
                </c:pt>
                <c:pt idx="99">
                  <c:v>41913</c:v>
                </c:pt>
                <c:pt idx="100">
                  <c:v>41944</c:v>
                </c:pt>
                <c:pt idx="101">
                  <c:v>41974</c:v>
                </c:pt>
                <c:pt idx="102">
                  <c:v>42005</c:v>
                </c:pt>
                <c:pt idx="103">
                  <c:v>42036</c:v>
                </c:pt>
                <c:pt idx="104">
                  <c:v>42064</c:v>
                </c:pt>
                <c:pt idx="105">
                  <c:v>42095</c:v>
                </c:pt>
                <c:pt idx="106">
                  <c:v>42125</c:v>
                </c:pt>
                <c:pt idx="107">
                  <c:v>42156</c:v>
                </c:pt>
                <c:pt idx="108">
                  <c:v>42186</c:v>
                </c:pt>
                <c:pt idx="109">
                  <c:v>42217</c:v>
                </c:pt>
                <c:pt idx="110">
                  <c:v>42248</c:v>
                </c:pt>
                <c:pt idx="111">
                  <c:v>42278</c:v>
                </c:pt>
                <c:pt idx="112">
                  <c:v>42309</c:v>
                </c:pt>
                <c:pt idx="113">
                  <c:v>42339</c:v>
                </c:pt>
                <c:pt idx="114">
                  <c:v>42370</c:v>
                </c:pt>
                <c:pt idx="115">
                  <c:v>42401</c:v>
                </c:pt>
                <c:pt idx="116">
                  <c:v>42430</c:v>
                </c:pt>
                <c:pt idx="117">
                  <c:v>42461</c:v>
                </c:pt>
                <c:pt idx="118">
                  <c:v>42491</c:v>
                </c:pt>
                <c:pt idx="119">
                  <c:v>42522</c:v>
                </c:pt>
                <c:pt idx="120">
                  <c:v>42552</c:v>
                </c:pt>
                <c:pt idx="121">
                  <c:v>42583</c:v>
                </c:pt>
                <c:pt idx="122">
                  <c:v>42614</c:v>
                </c:pt>
                <c:pt idx="123">
                  <c:v>42644</c:v>
                </c:pt>
                <c:pt idx="124">
                  <c:v>42675</c:v>
                </c:pt>
                <c:pt idx="125">
                  <c:v>42705</c:v>
                </c:pt>
                <c:pt idx="126">
                  <c:v>42736</c:v>
                </c:pt>
                <c:pt idx="127">
                  <c:v>42767</c:v>
                </c:pt>
                <c:pt idx="128">
                  <c:v>42795</c:v>
                </c:pt>
                <c:pt idx="129">
                  <c:v>42826</c:v>
                </c:pt>
                <c:pt idx="130">
                  <c:v>42856</c:v>
                </c:pt>
                <c:pt idx="131">
                  <c:v>42887</c:v>
                </c:pt>
              </c:numCache>
            </c:numRef>
          </c:cat>
          <c:val>
            <c:numRef>
              <c:f>'Ceny cukru'!$B$3:$B$134</c:f>
              <c:numCache>
                <c:formatCode>General</c:formatCode>
                <c:ptCount val="132"/>
                <c:pt idx="0">
                  <c:v>630</c:v>
                </c:pt>
                <c:pt idx="1">
                  <c:v>630</c:v>
                </c:pt>
                <c:pt idx="2">
                  <c:v>630</c:v>
                </c:pt>
                <c:pt idx="3">
                  <c:v>630</c:v>
                </c:pt>
                <c:pt idx="4">
                  <c:v>630</c:v>
                </c:pt>
                <c:pt idx="5">
                  <c:v>630</c:v>
                </c:pt>
                <c:pt idx="6">
                  <c:v>630</c:v>
                </c:pt>
                <c:pt idx="7">
                  <c:v>630</c:v>
                </c:pt>
                <c:pt idx="8">
                  <c:v>630</c:v>
                </c:pt>
                <c:pt idx="9">
                  <c:v>630</c:v>
                </c:pt>
                <c:pt idx="10">
                  <c:v>630</c:v>
                </c:pt>
                <c:pt idx="11">
                  <c:v>630</c:v>
                </c:pt>
                <c:pt idx="12">
                  <c:v>630</c:v>
                </c:pt>
                <c:pt idx="13">
                  <c:v>630</c:v>
                </c:pt>
                <c:pt idx="14">
                  <c:v>630</c:v>
                </c:pt>
                <c:pt idx="15">
                  <c:v>630</c:v>
                </c:pt>
                <c:pt idx="16">
                  <c:v>630</c:v>
                </c:pt>
                <c:pt idx="17">
                  <c:v>630</c:v>
                </c:pt>
                <c:pt idx="18">
                  <c:v>630</c:v>
                </c:pt>
                <c:pt idx="19">
                  <c:v>630</c:v>
                </c:pt>
                <c:pt idx="20">
                  <c:v>630</c:v>
                </c:pt>
                <c:pt idx="21">
                  <c:v>630</c:v>
                </c:pt>
                <c:pt idx="22">
                  <c:v>630</c:v>
                </c:pt>
                <c:pt idx="23">
                  <c:v>630</c:v>
                </c:pt>
                <c:pt idx="24">
                  <c:v>630</c:v>
                </c:pt>
                <c:pt idx="25">
                  <c:v>630</c:v>
                </c:pt>
                <c:pt idx="26">
                  <c:v>630</c:v>
                </c:pt>
                <c:pt idx="27">
                  <c:v>542</c:v>
                </c:pt>
                <c:pt idx="28">
                  <c:v>542</c:v>
                </c:pt>
                <c:pt idx="29">
                  <c:v>542</c:v>
                </c:pt>
                <c:pt idx="30">
                  <c:v>542</c:v>
                </c:pt>
                <c:pt idx="31">
                  <c:v>542</c:v>
                </c:pt>
                <c:pt idx="32">
                  <c:v>542</c:v>
                </c:pt>
                <c:pt idx="33">
                  <c:v>542</c:v>
                </c:pt>
                <c:pt idx="34">
                  <c:v>542</c:v>
                </c:pt>
                <c:pt idx="35">
                  <c:v>542</c:v>
                </c:pt>
                <c:pt idx="36">
                  <c:v>542</c:v>
                </c:pt>
                <c:pt idx="37">
                  <c:v>542</c:v>
                </c:pt>
                <c:pt idx="38">
                  <c:v>542</c:v>
                </c:pt>
                <c:pt idx="39">
                  <c:v>404.4</c:v>
                </c:pt>
                <c:pt idx="40">
                  <c:v>404.4</c:v>
                </c:pt>
                <c:pt idx="41">
                  <c:v>404.4</c:v>
                </c:pt>
                <c:pt idx="42">
                  <c:v>404.4</c:v>
                </c:pt>
                <c:pt idx="43">
                  <c:v>404.4</c:v>
                </c:pt>
                <c:pt idx="44">
                  <c:v>404.4</c:v>
                </c:pt>
                <c:pt idx="45">
                  <c:v>404.4</c:v>
                </c:pt>
                <c:pt idx="46">
                  <c:v>404.4</c:v>
                </c:pt>
                <c:pt idx="47">
                  <c:v>404.4</c:v>
                </c:pt>
                <c:pt idx="48">
                  <c:v>404.4</c:v>
                </c:pt>
                <c:pt idx="49">
                  <c:v>404.4</c:v>
                </c:pt>
                <c:pt idx="50">
                  <c:v>404.4</c:v>
                </c:pt>
                <c:pt idx="51">
                  <c:v>404.4</c:v>
                </c:pt>
                <c:pt idx="52">
                  <c:v>404.4</c:v>
                </c:pt>
                <c:pt idx="53">
                  <c:v>404.4</c:v>
                </c:pt>
                <c:pt idx="54">
                  <c:v>404.4</c:v>
                </c:pt>
                <c:pt idx="55">
                  <c:v>404.4</c:v>
                </c:pt>
                <c:pt idx="56">
                  <c:v>404.4</c:v>
                </c:pt>
                <c:pt idx="57">
                  <c:v>404.4</c:v>
                </c:pt>
                <c:pt idx="58">
                  <c:v>404.4</c:v>
                </c:pt>
                <c:pt idx="59">
                  <c:v>404.4</c:v>
                </c:pt>
                <c:pt idx="60">
                  <c:v>404.4</c:v>
                </c:pt>
                <c:pt idx="61">
                  <c:v>404.4</c:v>
                </c:pt>
                <c:pt idx="62">
                  <c:v>404.4</c:v>
                </c:pt>
                <c:pt idx="63">
                  <c:v>404.4</c:v>
                </c:pt>
                <c:pt idx="64">
                  <c:v>404.4</c:v>
                </c:pt>
                <c:pt idx="65">
                  <c:v>404.4</c:v>
                </c:pt>
                <c:pt idx="66">
                  <c:v>404.4</c:v>
                </c:pt>
                <c:pt idx="67">
                  <c:v>404.4</c:v>
                </c:pt>
                <c:pt idx="68">
                  <c:v>404.4</c:v>
                </c:pt>
                <c:pt idx="69">
                  <c:v>404.4</c:v>
                </c:pt>
                <c:pt idx="70">
                  <c:v>404.4</c:v>
                </c:pt>
                <c:pt idx="71">
                  <c:v>404.4</c:v>
                </c:pt>
                <c:pt idx="72">
                  <c:v>404.4</c:v>
                </c:pt>
                <c:pt idx="73">
                  <c:v>404.4</c:v>
                </c:pt>
                <c:pt idx="74">
                  <c:v>404.4</c:v>
                </c:pt>
                <c:pt idx="75">
                  <c:v>404.4</c:v>
                </c:pt>
                <c:pt idx="76">
                  <c:v>404.4</c:v>
                </c:pt>
                <c:pt idx="77">
                  <c:v>404.4</c:v>
                </c:pt>
                <c:pt idx="78">
                  <c:v>404.4</c:v>
                </c:pt>
                <c:pt idx="79">
                  <c:v>404.4</c:v>
                </c:pt>
                <c:pt idx="80">
                  <c:v>404.4</c:v>
                </c:pt>
                <c:pt idx="81">
                  <c:v>404.4</c:v>
                </c:pt>
                <c:pt idx="82">
                  <c:v>404.4</c:v>
                </c:pt>
                <c:pt idx="83">
                  <c:v>404.4</c:v>
                </c:pt>
                <c:pt idx="84">
                  <c:v>404.4</c:v>
                </c:pt>
                <c:pt idx="85">
                  <c:v>404.4</c:v>
                </c:pt>
                <c:pt idx="86">
                  <c:v>404.4</c:v>
                </c:pt>
                <c:pt idx="87">
                  <c:v>404.4</c:v>
                </c:pt>
                <c:pt idx="88">
                  <c:v>404.4</c:v>
                </c:pt>
                <c:pt idx="89">
                  <c:v>404.4</c:v>
                </c:pt>
                <c:pt idx="90">
                  <c:v>404.4</c:v>
                </c:pt>
                <c:pt idx="91">
                  <c:v>404.4</c:v>
                </c:pt>
                <c:pt idx="92">
                  <c:v>404.4</c:v>
                </c:pt>
                <c:pt idx="93">
                  <c:v>404.4</c:v>
                </c:pt>
                <c:pt idx="94">
                  <c:v>404.4</c:v>
                </c:pt>
                <c:pt idx="95">
                  <c:v>404.4</c:v>
                </c:pt>
                <c:pt idx="96">
                  <c:v>404.4</c:v>
                </c:pt>
                <c:pt idx="97">
                  <c:v>404.4</c:v>
                </c:pt>
                <c:pt idx="98">
                  <c:v>404.4</c:v>
                </c:pt>
                <c:pt idx="99">
                  <c:v>404.4</c:v>
                </c:pt>
                <c:pt idx="100">
                  <c:v>404.4</c:v>
                </c:pt>
                <c:pt idx="101">
                  <c:v>404.4</c:v>
                </c:pt>
                <c:pt idx="102">
                  <c:v>404.4</c:v>
                </c:pt>
                <c:pt idx="103">
                  <c:v>404.4</c:v>
                </c:pt>
                <c:pt idx="104">
                  <c:v>404.4</c:v>
                </c:pt>
                <c:pt idx="105">
                  <c:v>404.4</c:v>
                </c:pt>
                <c:pt idx="106">
                  <c:v>404.4</c:v>
                </c:pt>
                <c:pt idx="107">
                  <c:v>404.4</c:v>
                </c:pt>
                <c:pt idx="108">
                  <c:v>404.4</c:v>
                </c:pt>
                <c:pt idx="109">
                  <c:v>404.4</c:v>
                </c:pt>
                <c:pt idx="110">
                  <c:v>404.4</c:v>
                </c:pt>
                <c:pt idx="111">
                  <c:v>404.4</c:v>
                </c:pt>
                <c:pt idx="112">
                  <c:v>404.4</c:v>
                </c:pt>
                <c:pt idx="113">
                  <c:v>404.4</c:v>
                </c:pt>
                <c:pt idx="114">
                  <c:v>404.4</c:v>
                </c:pt>
                <c:pt idx="115">
                  <c:v>404.4</c:v>
                </c:pt>
                <c:pt idx="116">
                  <c:v>404.4</c:v>
                </c:pt>
                <c:pt idx="117">
                  <c:v>404.4</c:v>
                </c:pt>
                <c:pt idx="118">
                  <c:v>404.4</c:v>
                </c:pt>
                <c:pt idx="119">
                  <c:v>404.4</c:v>
                </c:pt>
                <c:pt idx="120">
                  <c:v>404.4</c:v>
                </c:pt>
                <c:pt idx="121">
                  <c:v>404.4</c:v>
                </c:pt>
                <c:pt idx="122">
                  <c:v>404.4</c:v>
                </c:pt>
                <c:pt idx="123">
                  <c:v>404.4</c:v>
                </c:pt>
                <c:pt idx="124">
                  <c:v>404.4</c:v>
                </c:pt>
                <c:pt idx="125">
                  <c:v>404.4</c:v>
                </c:pt>
                <c:pt idx="126">
                  <c:v>404.4</c:v>
                </c:pt>
                <c:pt idx="127">
                  <c:v>404.4</c:v>
                </c:pt>
                <c:pt idx="128">
                  <c:v>404.4</c:v>
                </c:pt>
                <c:pt idx="129">
                  <c:v>404.4</c:v>
                </c:pt>
                <c:pt idx="130">
                  <c:v>404.4</c:v>
                </c:pt>
                <c:pt idx="131">
                  <c:v>404.4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43C-4137-B2DA-30F63D85B4C4}"/>
            </c:ext>
          </c:extLst>
        </c:ser>
        <c:ser>
          <c:idx val="1"/>
          <c:order val="1"/>
          <c:tx>
            <c:strRef>
              <c:f>'Ceny cukru'!$C$2</c:f>
              <c:strCache>
                <c:ptCount val="1"/>
                <c:pt idx="0">
                  <c:v>Ceny cukru kwotowego w UE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'Ceny cukru'!$A$3:$A$134</c:f>
              <c:numCache>
                <c:formatCode>mmm\-yy</c:formatCode>
                <c:ptCount val="132"/>
                <c:pt idx="0">
                  <c:v>38899</c:v>
                </c:pt>
                <c:pt idx="1">
                  <c:v>38930</c:v>
                </c:pt>
                <c:pt idx="2">
                  <c:v>38961</c:v>
                </c:pt>
                <c:pt idx="3">
                  <c:v>38991</c:v>
                </c:pt>
                <c:pt idx="4">
                  <c:v>39022</c:v>
                </c:pt>
                <c:pt idx="5">
                  <c:v>39052</c:v>
                </c:pt>
                <c:pt idx="6">
                  <c:v>39083</c:v>
                </c:pt>
                <c:pt idx="7">
                  <c:v>39114</c:v>
                </c:pt>
                <c:pt idx="8">
                  <c:v>39142</c:v>
                </c:pt>
                <c:pt idx="9">
                  <c:v>39173</c:v>
                </c:pt>
                <c:pt idx="10">
                  <c:v>39203</c:v>
                </c:pt>
                <c:pt idx="11">
                  <c:v>39234</c:v>
                </c:pt>
                <c:pt idx="12">
                  <c:v>39264</c:v>
                </c:pt>
                <c:pt idx="13">
                  <c:v>39295</c:v>
                </c:pt>
                <c:pt idx="14">
                  <c:v>39326</c:v>
                </c:pt>
                <c:pt idx="15">
                  <c:v>39356</c:v>
                </c:pt>
                <c:pt idx="16">
                  <c:v>39387</c:v>
                </c:pt>
                <c:pt idx="17">
                  <c:v>39417</c:v>
                </c:pt>
                <c:pt idx="18">
                  <c:v>39448</c:v>
                </c:pt>
                <c:pt idx="19">
                  <c:v>39479</c:v>
                </c:pt>
                <c:pt idx="20">
                  <c:v>39508</c:v>
                </c:pt>
                <c:pt idx="21">
                  <c:v>39539</c:v>
                </c:pt>
                <c:pt idx="22">
                  <c:v>39569</c:v>
                </c:pt>
                <c:pt idx="23">
                  <c:v>39600</c:v>
                </c:pt>
                <c:pt idx="24">
                  <c:v>39630</c:v>
                </c:pt>
                <c:pt idx="25">
                  <c:v>39661</c:v>
                </c:pt>
                <c:pt idx="26">
                  <c:v>39692</c:v>
                </c:pt>
                <c:pt idx="27">
                  <c:v>39722</c:v>
                </c:pt>
                <c:pt idx="28">
                  <c:v>39753</c:v>
                </c:pt>
                <c:pt idx="29">
                  <c:v>39783</c:v>
                </c:pt>
                <c:pt idx="30">
                  <c:v>39814</c:v>
                </c:pt>
                <c:pt idx="31">
                  <c:v>39845</c:v>
                </c:pt>
                <c:pt idx="32">
                  <c:v>39873</c:v>
                </c:pt>
                <c:pt idx="33">
                  <c:v>39904</c:v>
                </c:pt>
                <c:pt idx="34">
                  <c:v>39934</c:v>
                </c:pt>
                <c:pt idx="35">
                  <c:v>39965</c:v>
                </c:pt>
                <c:pt idx="36">
                  <c:v>39995</c:v>
                </c:pt>
                <c:pt idx="37">
                  <c:v>40026</c:v>
                </c:pt>
                <c:pt idx="38">
                  <c:v>40057</c:v>
                </c:pt>
                <c:pt idx="39">
                  <c:v>40087</c:v>
                </c:pt>
                <c:pt idx="40">
                  <c:v>40118</c:v>
                </c:pt>
                <c:pt idx="41">
                  <c:v>40148</c:v>
                </c:pt>
                <c:pt idx="42">
                  <c:v>40179</c:v>
                </c:pt>
                <c:pt idx="43">
                  <c:v>40210</c:v>
                </c:pt>
                <c:pt idx="44">
                  <c:v>40238</c:v>
                </c:pt>
                <c:pt idx="45">
                  <c:v>40269</c:v>
                </c:pt>
                <c:pt idx="46">
                  <c:v>40299</c:v>
                </c:pt>
                <c:pt idx="47">
                  <c:v>40330</c:v>
                </c:pt>
                <c:pt idx="48">
                  <c:v>40360</c:v>
                </c:pt>
                <c:pt idx="49">
                  <c:v>40391</c:v>
                </c:pt>
                <c:pt idx="50">
                  <c:v>40422</c:v>
                </c:pt>
                <c:pt idx="51">
                  <c:v>40452</c:v>
                </c:pt>
                <c:pt idx="52">
                  <c:v>40483</c:v>
                </c:pt>
                <c:pt idx="53">
                  <c:v>40513</c:v>
                </c:pt>
                <c:pt idx="54">
                  <c:v>40544</c:v>
                </c:pt>
                <c:pt idx="55">
                  <c:v>40575</c:v>
                </c:pt>
                <c:pt idx="56">
                  <c:v>40603</c:v>
                </c:pt>
                <c:pt idx="57">
                  <c:v>40634</c:v>
                </c:pt>
                <c:pt idx="58">
                  <c:v>40664</c:v>
                </c:pt>
                <c:pt idx="59">
                  <c:v>40695</c:v>
                </c:pt>
                <c:pt idx="60">
                  <c:v>40725</c:v>
                </c:pt>
                <c:pt idx="61">
                  <c:v>40756</c:v>
                </c:pt>
                <c:pt idx="62">
                  <c:v>40787</c:v>
                </c:pt>
                <c:pt idx="63">
                  <c:v>40817</c:v>
                </c:pt>
                <c:pt idx="64">
                  <c:v>40848</c:v>
                </c:pt>
                <c:pt idx="65">
                  <c:v>40878</c:v>
                </c:pt>
                <c:pt idx="66">
                  <c:v>40909</c:v>
                </c:pt>
                <c:pt idx="67">
                  <c:v>40940</c:v>
                </c:pt>
                <c:pt idx="68">
                  <c:v>40969</c:v>
                </c:pt>
                <c:pt idx="69">
                  <c:v>41000</c:v>
                </c:pt>
                <c:pt idx="70">
                  <c:v>41030</c:v>
                </c:pt>
                <c:pt idx="71">
                  <c:v>41061</c:v>
                </c:pt>
                <c:pt idx="72">
                  <c:v>41091</c:v>
                </c:pt>
                <c:pt idx="73">
                  <c:v>41122</c:v>
                </c:pt>
                <c:pt idx="74">
                  <c:v>41153</c:v>
                </c:pt>
                <c:pt idx="75">
                  <c:v>41183</c:v>
                </c:pt>
                <c:pt idx="76">
                  <c:v>41214</c:v>
                </c:pt>
                <c:pt idx="77">
                  <c:v>41244</c:v>
                </c:pt>
                <c:pt idx="78">
                  <c:v>41275</c:v>
                </c:pt>
                <c:pt idx="79">
                  <c:v>41306</c:v>
                </c:pt>
                <c:pt idx="80">
                  <c:v>41334</c:v>
                </c:pt>
                <c:pt idx="81">
                  <c:v>41365</c:v>
                </c:pt>
                <c:pt idx="82">
                  <c:v>41395</c:v>
                </c:pt>
                <c:pt idx="83">
                  <c:v>41426</c:v>
                </c:pt>
                <c:pt idx="84">
                  <c:v>41456</c:v>
                </c:pt>
                <c:pt idx="85">
                  <c:v>41487</c:v>
                </c:pt>
                <c:pt idx="86">
                  <c:v>41518</c:v>
                </c:pt>
                <c:pt idx="87">
                  <c:v>41548</c:v>
                </c:pt>
                <c:pt idx="88">
                  <c:v>41579</c:v>
                </c:pt>
                <c:pt idx="89">
                  <c:v>41609</c:v>
                </c:pt>
                <c:pt idx="90">
                  <c:v>41640</c:v>
                </c:pt>
                <c:pt idx="91">
                  <c:v>41671</c:v>
                </c:pt>
                <c:pt idx="92">
                  <c:v>41699</c:v>
                </c:pt>
                <c:pt idx="93">
                  <c:v>41730</c:v>
                </c:pt>
                <c:pt idx="94">
                  <c:v>41760</c:v>
                </c:pt>
                <c:pt idx="95">
                  <c:v>41791</c:v>
                </c:pt>
                <c:pt idx="96">
                  <c:v>41821</c:v>
                </c:pt>
                <c:pt idx="97">
                  <c:v>41852</c:v>
                </c:pt>
                <c:pt idx="98">
                  <c:v>41883</c:v>
                </c:pt>
                <c:pt idx="99">
                  <c:v>41913</c:v>
                </c:pt>
                <c:pt idx="100">
                  <c:v>41944</c:v>
                </c:pt>
                <c:pt idx="101">
                  <c:v>41974</c:v>
                </c:pt>
                <c:pt idx="102">
                  <c:v>42005</c:v>
                </c:pt>
                <c:pt idx="103">
                  <c:v>42036</c:v>
                </c:pt>
                <c:pt idx="104">
                  <c:v>42064</c:v>
                </c:pt>
                <c:pt idx="105">
                  <c:v>42095</c:v>
                </c:pt>
                <c:pt idx="106">
                  <c:v>42125</c:v>
                </c:pt>
                <c:pt idx="107">
                  <c:v>42156</c:v>
                </c:pt>
                <c:pt idx="108">
                  <c:v>42186</c:v>
                </c:pt>
                <c:pt idx="109">
                  <c:v>42217</c:v>
                </c:pt>
                <c:pt idx="110">
                  <c:v>42248</c:v>
                </c:pt>
                <c:pt idx="111">
                  <c:v>42278</c:v>
                </c:pt>
                <c:pt idx="112">
                  <c:v>42309</c:v>
                </c:pt>
                <c:pt idx="113">
                  <c:v>42339</c:v>
                </c:pt>
                <c:pt idx="114">
                  <c:v>42370</c:v>
                </c:pt>
                <c:pt idx="115">
                  <c:v>42401</c:v>
                </c:pt>
                <c:pt idx="116">
                  <c:v>42430</c:v>
                </c:pt>
                <c:pt idx="117">
                  <c:v>42461</c:v>
                </c:pt>
                <c:pt idx="118">
                  <c:v>42491</c:v>
                </c:pt>
                <c:pt idx="119">
                  <c:v>42522</c:v>
                </c:pt>
                <c:pt idx="120">
                  <c:v>42552</c:v>
                </c:pt>
                <c:pt idx="121">
                  <c:v>42583</c:v>
                </c:pt>
                <c:pt idx="122">
                  <c:v>42614</c:v>
                </c:pt>
                <c:pt idx="123">
                  <c:v>42644</c:v>
                </c:pt>
                <c:pt idx="124">
                  <c:v>42675</c:v>
                </c:pt>
                <c:pt idx="125">
                  <c:v>42705</c:v>
                </c:pt>
                <c:pt idx="126">
                  <c:v>42736</c:v>
                </c:pt>
                <c:pt idx="127">
                  <c:v>42767</c:v>
                </c:pt>
                <c:pt idx="128">
                  <c:v>42795</c:v>
                </c:pt>
                <c:pt idx="129">
                  <c:v>42826</c:v>
                </c:pt>
                <c:pt idx="130">
                  <c:v>42856</c:v>
                </c:pt>
                <c:pt idx="131">
                  <c:v>42887</c:v>
                </c:pt>
              </c:numCache>
            </c:numRef>
          </c:cat>
          <c:val>
            <c:numRef>
              <c:f>'Ceny cukru'!$C$3:$C$132</c:f>
              <c:numCache>
                <c:formatCode>General</c:formatCode>
                <c:ptCount val="130"/>
                <c:pt idx="0">
                  <c:v>630</c:v>
                </c:pt>
                <c:pt idx="1">
                  <c:v>634</c:v>
                </c:pt>
                <c:pt idx="2">
                  <c:v>636</c:v>
                </c:pt>
                <c:pt idx="3">
                  <c:v>632</c:v>
                </c:pt>
                <c:pt idx="4">
                  <c:v>633</c:v>
                </c:pt>
                <c:pt idx="5">
                  <c:v>632</c:v>
                </c:pt>
                <c:pt idx="6">
                  <c:v>629</c:v>
                </c:pt>
                <c:pt idx="7">
                  <c:v>629</c:v>
                </c:pt>
                <c:pt idx="8">
                  <c:v>628</c:v>
                </c:pt>
                <c:pt idx="9">
                  <c:v>627</c:v>
                </c:pt>
                <c:pt idx="10">
                  <c:v>625</c:v>
                </c:pt>
                <c:pt idx="11">
                  <c:v>622</c:v>
                </c:pt>
                <c:pt idx="12">
                  <c:v>621</c:v>
                </c:pt>
                <c:pt idx="13">
                  <c:v>620</c:v>
                </c:pt>
                <c:pt idx="14">
                  <c:v>619</c:v>
                </c:pt>
                <c:pt idx="15">
                  <c:v>617</c:v>
                </c:pt>
                <c:pt idx="16">
                  <c:v>616</c:v>
                </c:pt>
                <c:pt idx="17">
                  <c:v>618</c:v>
                </c:pt>
                <c:pt idx="18">
                  <c:v>612</c:v>
                </c:pt>
                <c:pt idx="19">
                  <c:v>596</c:v>
                </c:pt>
                <c:pt idx="20">
                  <c:v>604</c:v>
                </c:pt>
                <c:pt idx="21">
                  <c:v>603</c:v>
                </c:pt>
                <c:pt idx="22">
                  <c:v>606</c:v>
                </c:pt>
                <c:pt idx="23">
                  <c:v>607</c:v>
                </c:pt>
                <c:pt idx="24">
                  <c:v>598</c:v>
                </c:pt>
                <c:pt idx="25">
                  <c:v>601</c:v>
                </c:pt>
                <c:pt idx="26">
                  <c:v>595</c:v>
                </c:pt>
                <c:pt idx="27">
                  <c:v>578</c:v>
                </c:pt>
                <c:pt idx="28">
                  <c:v>574</c:v>
                </c:pt>
                <c:pt idx="29">
                  <c:v>574</c:v>
                </c:pt>
                <c:pt idx="30">
                  <c:v>564</c:v>
                </c:pt>
                <c:pt idx="31">
                  <c:v>551</c:v>
                </c:pt>
                <c:pt idx="32">
                  <c:v>567</c:v>
                </c:pt>
                <c:pt idx="33">
                  <c:v>564</c:v>
                </c:pt>
                <c:pt idx="34">
                  <c:v>566</c:v>
                </c:pt>
                <c:pt idx="35">
                  <c:v>563</c:v>
                </c:pt>
                <c:pt idx="36">
                  <c:v>562</c:v>
                </c:pt>
                <c:pt idx="37">
                  <c:v>561</c:v>
                </c:pt>
                <c:pt idx="38">
                  <c:v>555</c:v>
                </c:pt>
                <c:pt idx="39">
                  <c:v>499</c:v>
                </c:pt>
                <c:pt idx="40">
                  <c:v>493</c:v>
                </c:pt>
                <c:pt idx="41">
                  <c:v>495</c:v>
                </c:pt>
                <c:pt idx="42">
                  <c:v>479</c:v>
                </c:pt>
                <c:pt idx="43">
                  <c:v>474</c:v>
                </c:pt>
                <c:pt idx="44">
                  <c:v>477</c:v>
                </c:pt>
                <c:pt idx="45">
                  <c:v>477</c:v>
                </c:pt>
                <c:pt idx="46">
                  <c:v>479</c:v>
                </c:pt>
                <c:pt idx="47">
                  <c:v>476</c:v>
                </c:pt>
                <c:pt idx="48">
                  <c:v>478</c:v>
                </c:pt>
                <c:pt idx="49">
                  <c:v>479</c:v>
                </c:pt>
                <c:pt idx="50">
                  <c:v>485</c:v>
                </c:pt>
                <c:pt idx="51">
                  <c:v>485</c:v>
                </c:pt>
                <c:pt idx="52">
                  <c:v>486</c:v>
                </c:pt>
                <c:pt idx="53">
                  <c:v>486</c:v>
                </c:pt>
                <c:pt idx="54">
                  <c:v>498</c:v>
                </c:pt>
                <c:pt idx="55">
                  <c:v>505</c:v>
                </c:pt>
                <c:pt idx="56">
                  <c:v>517</c:v>
                </c:pt>
                <c:pt idx="57">
                  <c:v>529</c:v>
                </c:pt>
                <c:pt idx="58">
                  <c:v>536</c:v>
                </c:pt>
                <c:pt idx="59">
                  <c:v>538</c:v>
                </c:pt>
                <c:pt idx="60">
                  <c:v>548</c:v>
                </c:pt>
                <c:pt idx="61">
                  <c:v>564</c:v>
                </c:pt>
                <c:pt idx="62">
                  <c:v>572</c:v>
                </c:pt>
                <c:pt idx="63">
                  <c:v>634</c:v>
                </c:pt>
                <c:pt idx="64">
                  <c:v>645</c:v>
                </c:pt>
                <c:pt idx="65">
                  <c:v>654</c:v>
                </c:pt>
                <c:pt idx="66">
                  <c:v>683</c:v>
                </c:pt>
                <c:pt idx="67">
                  <c:v>699</c:v>
                </c:pt>
                <c:pt idx="68">
                  <c:v>710</c:v>
                </c:pt>
                <c:pt idx="69">
                  <c:v>715</c:v>
                </c:pt>
                <c:pt idx="70">
                  <c:v>711</c:v>
                </c:pt>
                <c:pt idx="71">
                  <c:v>706</c:v>
                </c:pt>
                <c:pt idx="72">
                  <c:v>709</c:v>
                </c:pt>
                <c:pt idx="73">
                  <c:v>713</c:v>
                </c:pt>
                <c:pt idx="74">
                  <c:v>708</c:v>
                </c:pt>
                <c:pt idx="75">
                  <c:v>720</c:v>
                </c:pt>
                <c:pt idx="76">
                  <c:v>728</c:v>
                </c:pt>
                <c:pt idx="77">
                  <c:v>724</c:v>
                </c:pt>
                <c:pt idx="78">
                  <c:v>738</c:v>
                </c:pt>
                <c:pt idx="79">
                  <c:v>724</c:v>
                </c:pt>
                <c:pt idx="80">
                  <c:v>726</c:v>
                </c:pt>
                <c:pt idx="81">
                  <c:v>730</c:v>
                </c:pt>
                <c:pt idx="82">
                  <c:v>725</c:v>
                </c:pt>
                <c:pt idx="83">
                  <c:v>722</c:v>
                </c:pt>
                <c:pt idx="84">
                  <c:v>713</c:v>
                </c:pt>
                <c:pt idx="85">
                  <c:v>709</c:v>
                </c:pt>
                <c:pt idx="86">
                  <c:v>689</c:v>
                </c:pt>
                <c:pt idx="87">
                  <c:v>657</c:v>
                </c:pt>
                <c:pt idx="88">
                  <c:v>647</c:v>
                </c:pt>
                <c:pt idx="89">
                  <c:v>624</c:v>
                </c:pt>
                <c:pt idx="90">
                  <c:v>627</c:v>
                </c:pt>
                <c:pt idx="91">
                  <c:v>603</c:v>
                </c:pt>
                <c:pt idx="92">
                  <c:v>604</c:v>
                </c:pt>
                <c:pt idx="93">
                  <c:v>573</c:v>
                </c:pt>
                <c:pt idx="94">
                  <c:v>574</c:v>
                </c:pt>
                <c:pt idx="95">
                  <c:v>562</c:v>
                </c:pt>
                <c:pt idx="96">
                  <c:v>536</c:v>
                </c:pt>
                <c:pt idx="97">
                  <c:v>532</c:v>
                </c:pt>
                <c:pt idx="98">
                  <c:v>509</c:v>
                </c:pt>
                <c:pt idx="99">
                  <c:v>455</c:v>
                </c:pt>
                <c:pt idx="100">
                  <c:v>449</c:v>
                </c:pt>
                <c:pt idx="101">
                  <c:v>435</c:v>
                </c:pt>
                <c:pt idx="102">
                  <c:v>423</c:v>
                </c:pt>
                <c:pt idx="103">
                  <c:v>414</c:v>
                </c:pt>
                <c:pt idx="104">
                  <c:v>419</c:v>
                </c:pt>
                <c:pt idx="105">
                  <c:v>417</c:v>
                </c:pt>
                <c:pt idx="106">
                  <c:v>419</c:v>
                </c:pt>
                <c:pt idx="107">
                  <c:v>414</c:v>
                </c:pt>
                <c:pt idx="108">
                  <c:v>415</c:v>
                </c:pt>
                <c:pt idx="109">
                  <c:v>419</c:v>
                </c:pt>
                <c:pt idx="110">
                  <c:v>425</c:v>
                </c:pt>
                <c:pt idx="111">
                  <c:v>417</c:v>
                </c:pt>
                <c:pt idx="112">
                  <c:v>423</c:v>
                </c:pt>
                <c:pt idx="113">
                  <c:v>427</c:v>
                </c:pt>
                <c:pt idx="114">
                  <c:v>429</c:v>
                </c:pt>
                <c:pt idx="115">
                  <c:v>427</c:v>
                </c:pt>
                <c:pt idx="116">
                  <c:v>433</c:v>
                </c:pt>
                <c:pt idx="117">
                  <c:v>428</c:v>
                </c:pt>
                <c:pt idx="118">
                  <c:v>433</c:v>
                </c:pt>
                <c:pt idx="119">
                  <c:v>437</c:v>
                </c:pt>
                <c:pt idx="120">
                  <c:v>437</c:v>
                </c:pt>
                <c:pt idx="121">
                  <c:v>442</c:v>
                </c:pt>
                <c:pt idx="122">
                  <c:v>450</c:v>
                </c:pt>
                <c:pt idx="123">
                  <c:v>470</c:v>
                </c:pt>
                <c:pt idx="124">
                  <c:v>483</c:v>
                </c:pt>
                <c:pt idx="125">
                  <c:v>479</c:v>
                </c:pt>
                <c:pt idx="126">
                  <c:v>496</c:v>
                </c:pt>
                <c:pt idx="127">
                  <c:v>497</c:v>
                </c:pt>
                <c:pt idx="128">
                  <c:v>495</c:v>
                </c:pt>
                <c:pt idx="129">
                  <c:v>495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43C-4137-B2DA-30F63D85B4C4}"/>
            </c:ext>
          </c:extLst>
        </c:ser>
        <c:ser>
          <c:idx val="4"/>
          <c:order val="2"/>
          <c:tx>
            <c:strRef>
              <c:f>'Ceny cukru'!$F$2</c:f>
              <c:strCache>
                <c:ptCount val="1"/>
                <c:pt idx="0">
                  <c:v>Ceny cukru na świecie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'Ceny cukru'!$A$3:$A$134</c:f>
              <c:numCache>
                <c:formatCode>mmm\-yy</c:formatCode>
                <c:ptCount val="132"/>
                <c:pt idx="0">
                  <c:v>38899</c:v>
                </c:pt>
                <c:pt idx="1">
                  <c:v>38930</c:v>
                </c:pt>
                <c:pt idx="2">
                  <c:v>38961</c:v>
                </c:pt>
                <c:pt idx="3">
                  <c:v>38991</c:v>
                </c:pt>
                <c:pt idx="4">
                  <c:v>39022</c:v>
                </c:pt>
                <c:pt idx="5">
                  <c:v>39052</c:v>
                </c:pt>
                <c:pt idx="6">
                  <c:v>39083</c:v>
                </c:pt>
                <c:pt idx="7">
                  <c:v>39114</c:v>
                </c:pt>
                <c:pt idx="8">
                  <c:v>39142</c:v>
                </c:pt>
                <c:pt idx="9">
                  <c:v>39173</c:v>
                </c:pt>
                <c:pt idx="10">
                  <c:v>39203</c:v>
                </c:pt>
                <c:pt idx="11">
                  <c:v>39234</c:v>
                </c:pt>
                <c:pt idx="12">
                  <c:v>39264</c:v>
                </c:pt>
                <c:pt idx="13">
                  <c:v>39295</c:v>
                </c:pt>
                <c:pt idx="14">
                  <c:v>39326</c:v>
                </c:pt>
                <c:pt idx="15">
                  <c:v>39356</c:v>
                </c:pt>
                <c:pt idx="16">
                  <c:v>39387</c:v>
                </c:pt>
                <c:pt idx="17">
                  <c:v>39417</c:v>
                </c:pt>
                <c:pt idx="18">
                  <c:v>39448</c:v>
                </c:pt>
                <c:pt idx="19">
                  <c:v>39479</c:v>
                </c:pt>
                <c:pt idx="20">
                  <c:v>39508</c:v>
                </c:pt>
                <c:pt idx="21">
                  <c:v>39539</c:v>
                </c:pt>
                <c:pt idx="22">
                  <c:v>39569</c:v>
                </c:pt>
                <c:pt idx="23">
                  <c:v>39600</c:v>
                </c:pt>
                <c:pt idx="24">
                  <c:v>39630</c:v>
                </c:pt>
                <c:pt idx="25">
                  <c:v>39661</c:v>
                </c:pt>
                <c:pt idx="26">
                  <c:v>39692</c:v>
                </c:pt>
                <c:pt idx="27">
                  <c:v>39722</c:v>
                </c:pt>
                <c:pt idx="28">
                  <c:v>39753</c:v>
                </c:pt>
                <c:pt idx="29">
                  <c:v>39783</c:v>
                </c:pt>
                <c:pt idx="30">
                  <c:v>39814</c:v>
                </c:pt>
                <c:pt idx="31">
                  <c:v>39845</c:v>
                </c:pt>
                <c:pt idx="32">
                  <c:v>39873</c:v>
                </c:pt>
                <c:pt idx="33">
                  <c:v>39904</c:v>
                </c:pt>
                <c:pt idx="34">
                  <c:v>39934</c:v>
                </c:pt>
                <c:pt idx="35">
                  <c:v>39965</c:v>
                </c:pt>
                <c:pt idx="36">
                  <c:v>39995</c:v>
                </c:pt>
                <c:pt idx="37">
                  <c:v>40026</c:v>
                </c:pt>
                <c:pt idx="38">
                  <c:v>40057</c:v>
                </c:pt>
                <c:pt idx="39">
                  <c:v>40087</c:v>
                </c:pt>
                <c:pt idx="40">
                  <c:v>40118</c:v>
                </c:pt>
                <c:pt idx="41">
                  <c:v>40148</c:v>
                </c:pt>
                <c:pt idx="42">
                  <c:v>40179</c:v>
                </c:pt>
                <c:pt idx="43">
                  <c:v>40210</c:v>
                </c:pt>
                <c:pt idx="44">
                  <c:v>40238</c:v>
                </c:pt>
                <c:pt idx="45">
                  <c:v>40269</c:v>
                </c:pt>
                <c:pt idx="46">
                  <c:v>40299</c:v>
                </c:pt>
                <c:pt idx="47">
                  <c:v>40330</c:v>
                </c:pt>
                <c:pt idx="48">
                  <c:v>40360</c:v>
                </c:pt>
                <c:pt idx="49">
                  <c:v>40391</c:v>
                </c:pt>
                <c:pt idx="50">
                  <c:v>40422</c:v>
                </c:pt>
                <c:pt idx="51">
                  <c:v>40452</c:v>
                </c:pt>
                <c:pt idx="52">
                  <c:v>40483</c:v>
                </c:pt>
                <c:pt idx="53">
                  <c:v>40513</c:v>
                </c:pt>
                <c:pt idx="54">
                  <c:v>40544</c:v>
                </c:pt>
                <c:pt idx="55">
                  <c:v>40575</c:v>
                </c:pt>
                <c:pt idx="56">
                  <c:v>40603</c:v>
                </c:pt>
                <c:pt idx="57">
                  <c:v>40634</c:v>
                </c:pt>
                <c:pt idx="58">
                  <c:v>40664</c:v>
                </c:pt>
                <c:pt idx="59">
                  <c:v>40695</c:v>
                </c:pt>
                <c:pt idx="60">
                  <c:v>40725</c:v>
                </c:pt>
                <c:pt idx="61">
                  <c:v>40756</c:v>
                </c:pt>
                <c:pt idx="62">
                  <c:v>40787</c:v>
                </c:pt>
                <c:pt idx="63">
                  <c:v>40817</c:v>
                </c:pt>
                <c:pt idx="64">
                  <c:v>40848</c:v>
                </c:pt>
                <c:pt idx="65">
                  <c:v>40878</c:v>
                </c:pt>
                <c:pt idx="66">
                  <c:v>40909</c:v>
                </c:pt>
                <c:pt idx="67">
                  <c:v>40940</c:v>
                </c:pt>
                <c:pt idx="68">
                  <c:v>40969</c:v>
                </c:pt>
                <c:pt idx="69">
                  <c:v>41000</c:v>
                </c:pt>
                <c:pt idx="70">
                  <c:v>41030</c:v>
                </c:pt>
                <c:pt idx="71">
                  <c:v>41061</c:v>
                </c:pt>
                <c:pt idx="72">
                  <c:v>41091</c:v>
                </c:pt>
                <c:pt idx="73">
                  <c:v>41122</c:v>
                </c:pt>
                <c:pt idx="74">
                  <c:v>41153</c:v>
                </c:pt>
                <c:pt idx="75">
                  <c:v>41183</c:v>
                </c:pt>
                <c:pt idx="76">
                  <c:v>41214</c:v>
                </c:pt>
                <c:pt idx="77">
                  <c:v>41244</c:v>
                </c:pt>
                <c:pt idx="78">
                  <c:v>41275</c:v>
                </c:pt>
                <c:pt idx="79">
                  <c:v>41306</c:v>
                </c:pt>
                <c:pt idx="80">
                  <c:v>41334</c:v>
                </c:pt>
                <c:pt idx="81">
                  <c:v>41365</c:v>
                </c:pt>
                <c:pt idx="82">
                  <c:v>41395</c:v>
                </c:pt>
                <c:pt idx="83">
                  <c:v>41426</c:v>
                </c:pt>
                <c:pt idx="84">
                  <c:v>41456</c:v>
                </c:pt>
                <c:pt idx="85">
                  <c:v>41487</c:v>
                </c:pt>
                <c:pt idx="86">
                  <c:v>41518</c:v>
                </c:pt>
                <c:pt idx="87">
                  <c:v>41548</c:v>
                </c:pt>
                <c:pt idx="88">
                  <c:v>41579</c:v>
                </c:pt>
                <c:pt idx="89">
                  <c:v>41609</c:v>
                </c:pt>
                <c:pt idx="90">
                  <c:v>41640</c:v>
                </c:pt>
                <c:pt idx="91">
                  <c:v>41671</c:v>
                </c:pt>
                <c:pt idx="92">
                  <c:v>41699</c:v>
                </c:pt>
                <c:pt idx="93">
                  <c:v>41730</c:v>
                </c:pt>
                <c:pt idx="94">
                  <c:v>41760</c:v>
                </c:pt>
                <c:pt idx="95">
                  <c:v>41791</c:v>
                </c:pt>
                <c:pt idx="96">
                  <c:v>41821</c:v>
                </c:pt>
                <c:pt idx="97">
                  <c:v>41852</c:v>
                </c:pt>
                <c:pt idx="98">
                  <c:v>41883</c:v>
                </c:pt>
                <c:pt idx="99">
                  <c:v>41913</c:v>
                </c:pt>
                <c:pt idx="100">
                  <c:v>41944</c:v>
                </c:pt>
                <c:pt idx="101">
                  <c:v>41974</c:v>
                </c:pt>
                <c:pt idx="102">
                  <c:v>42005</c:v>
                </c:pt>
                <c:pt idx="103">
                  <c:v>42036</c:v>
                </c:pt>
                <c:pt idx="104">
                  <c:v>42064</c:v>
                </c:pt>
                <c:pt idx="105">
                  <c:v>42095</c:v>
                </c:pt>
                <c:pt idx="106">
                  <c:v>42125</c:v>
                </c:pt>
                <c:pt idx="107">
                  <c:v>42156</c:v>
                </c:pt>
                <c:pt idx="108">
                  <c:v>42186</c:v>
                </c:pt>
                <c:pt idx="109">
                  <c:v>42217</c:v>
                </c:pt>
                <c:pt idx="110">
                  <c:v>42248</c:v>
                </c:pt>
                <c:pt idx="111">
                  <c:v>42278</c:v>
                </c:pt>
                <c:pt idx="112">
                  <c:v>42309</c:v>
                </c:pt>
                <c:pt idx="113">
                  <c:v>42339</c:v>
                </c:pt>
                <c:pt idx="114">
                  <c:v>42370</c:v>
                </c:pt>
                <c:pt idx="115">
                  <c:v>42401</c:v>
                </c:pt>
                <c:pt idx="116">
                  <c:v>42430</c:v>
                </c:pt>
                <c:pt idx="117">
                  <c:v>42461</c:v>
                </c:pt>
                <c:pt idx="118">
                  <c:v>42491</c:v>
                </c:pt>
                <c:pt idx="119">
                  <c:v>42522</c:v>
                </c:pt>
                <c:pt idx="120">
                  <c:v>42552</c:v>
                </c:pt>
                <c:pt idx="121">
                  <c:v>42583</c:v>
                </c:pt>
                <c:pt idx="122">
                  <c:v>42614</c:v>
                </c:pt>
                <c:pt idx="123">
                  <c:v>42644</c:v>
                </c:pt>
                <c:pt idx="124">
                  <c:v>42675</c:v>
                </c:pt>
                <c:pt idx="125">
                  <c:v>42705</c:v>
                </c:pt>
                <c:pt idx="126">
                  <c:v>42736</c:v>
                </c:pt>
                <c:pt idx="127">
                  <c:v>42767</c:v>
                </c:pt>
                <c:pt idx="128">
                  <c:v>42795</c:v>
                </c:pt>
                <c:pt idx="129">
                  <c:v>42826</c:v>
                </c:pt>
                <c:pt idx="130">
                  <c:v>42856</c:v>
                </c:pt>
                <c:pt idx="131">
                  <c:v>42887</c:v>
                </c:pt>
              </c:numCache>
            </c:numRef>
          </c:cat>
          <c:val>
            <c:numRef>
              <c:f>'Ceny cukru'!$F$3:$F$134</c:f>
              <c:numCache>
                <c:formatCode>General</c:formatCode>
                <c:ptCount val="132"/>
                <c:pt idx="0">
                  <c:v>366</c:v>
                </c:pt>
                <c:pt idx="1">
                  <c:v>345</c:v>
                </c:pt>
                <c:pt idx="2">
                  <c:v>287</c:v>
                </c:pt>
                <c:pt idx="3">
                  <c:v>291</c:v>
                </c:pt>
                <c:pt idx="4">
                  <c:v>313</c:v>
                </c:pt>
                <c:pt idx="5">
                  <c:v>281</c:v>
                </c:pt>
                <c:pt idx="6">
                  <c:v>257</c:v>
                </c:pt>
                <c:pt idx="7">
                  <c:v>261</c:v>
                </c:pt>
                <c:pt idx="8">
                  <c:v>260</c:v>
                </c:pt>
                <c:pt idx="9">
                  <c:v>247</c:v>
                </c:pt>
                <c:pt idx="10">
                  <c:v>225</c:v>
                </c:pt>
                <c:pt idx="11">
                  <c:v>247</c:v>
                </c:pt>
                <c:pt idx="12">
                  <c:v>235</c:v>
                </c:pt>
                <c:pt idx="13">
                  <c:v>221</c:v>
                </c:pt>
                <c:pt idx="14">
                  <c:v>202</c:v>
                </c:pt>
                <c:pt idx="15">
                  <c:v>196</c:v>
                </c:pt>
                <c:pt idx="16">
                  <c:v>195</c:v>
                </c:pt>
                <c:pt idx="17">
                  <c:v>195</c:v>
                </c:pt>
                <c:pt idx="18">
                  <c:v>213</c:v>
                </c:pt>
                <c:pt idx="19">
                  <c:v>231</c:v>
                </c:pt>
                <c:pt idx="20">
                  <c:v>253</c:v>
                </c:pt>
                <c:pt idx="21">
                  <c:v>212</c:v>
                </c:pt>
                <c:pt idx="22">
                  <c:v>212</c:v>
                </c:pt>
                <c:pt idx="23">
                  <c:v>217</c:v>
                </c:pt>
                <c:pt idx="24">
                  <c:v>250</c:v>
                </c:pt>
                <c:pt idx="25">
                  <c:v>259</c:v>
                </c:pt>
                <c:pt idx="26">
                  <c:v>247</c:v>
                </c:pt>
                <c:pt idx="27">
                  <c:v>270</c:v>
                </c:pt>
                <c:pt idx="28">
                  <c:v>261</c:v>
                </c:pt>
                <c:pt idx="29">
                  <c:v>256</c:v>
                </c:pt>
                <c:pt idx="30">
                  <c:v>242</c:v>
                </c:pt>
                <c:pt idx="31">
                  <c:v>298</c:v>
                </c:pt>
                <c:pt idx="32">
                  <c:v>301</c:v>
                </c:pt>
                <c:pt idx="33">
                  <c:v>301</c:v>
                </c:pt>
                <c:pt idx="34">
                  <c:v>333</c:v>
                </c:pt>
                <c:pt idx="35">
                  <c:v>319</c:v>
                </c:pt>
                <c:pt idx="36">
                  <c:v>319</c:v>
                </c:pt>
                <c:pt idx="37">
                  <c:v>352</c:v>
                </c:pt>
                <c:pt idx="38">
                  <c:v>383</c:v>
                </c:pt>
                <c:pt idx="39">
                  <c:v>419</c:v>
                </c:pt>
                <c:pt idx="40">
                  <c:v>400</c:v>
                </c:pt>
                <c:pt idx="41">
                  <c:v>411</c:v>
                </c:pt>
                <c:pt idx="42">
                  <c:v>501</c:v>
                </c:pt>
                <c:pt idx="43">
                  <c:v>527</c:v>
                </c:pt>
                <c:pt idx="44">
                  <c:v>471</c:v>
                </c:pt>
                <c:pt idx="45">
                  <c:v>357</c:v>
                </c:pt>
                <c:pt idx="46">
                  <c:v>346</c:v>
                </c:pt>
                <c:pt idx="47">
                  <c:v>388</c:v>
                </c:pt>
                <c:pt idx="48">
                  <c:v>431</c:v>
                </c:pt>
                <c:pt idx="49">
                  <c:v>437</c:v>
                </c:pt>
                <c:pt idx="50">
                  <c:v>454</c:v>
                </c:pt>
                <c:pt idx="51">
                  <c:v>452</c:v>
                </c:pt>
                <c:pt idx="52">
                  <c:v>527</c:v>
                </c:pt>
                <c:pt idx="53">
                  <c:v>553</c:v>
                </c:pt>
                <c:pt idx="54">
                  <c:v>615</c:v>
                </c:pt>
                <c:pt idx="55">
                  <c:v>595</c:v>
                </c:pt>
                <c:pt idx="56">
                  <c:v>530</c:v>
                </c:pt>
                <c:pt idx="57">
                  <c:v>504</c:v>
                </c:pt>
                <c:pt idx="58">
                  <c:v>412</c:v>
                </c:pt>
                <c:pt idx="59">
                  <c:v>461</c:v>
                </c:pt>
                <c:pt idx="60">
                  <c:v>531</c:v>
                </c:pt>
                <c:pt idx="61">
                  <c:v>534</c:v>
                </c:pt>
                <c:pt idx="62">
                  <c:v>533</c:v>
                </c:pt>
                <c:pt idx="63">
                  <c:v>491</c:v>
                </c:pt>
                <c:pt idx="64">
                  <c:v>499</c:v>
                </c:pt>
                <c:pt idx="65">
                  <c:v>457</c:v>
                </c:pt>
                <c:pt idx="66">
                  <c:v>465</c:v>
                </c:pt>
                <c:pt idx="67">
                  <c:v>480</c:v>
                </c:pt>
                <c:pt idx="68">
                  <c:v>485</c:v>
                </c:pt>
                <c:pt idx="69">
                  <c:v>482</c:v>
                </c:pt>
                <c:pt idx="70">
                  <c:v>427</c:v>
                </c:pt>
                <c:pt idx="71">
                  <c:v>469</c:v>
                </c:pt>
                <c:pt idx="72">
                  <c:v>501</c:v>
                </c:pt>
                <c:pt idx="73">
                  <c:v>480</c:v>
                </c:pt>
                <c:pt idx="74">
                  <c:v>445</c:v>
                </c:pt>
                <c:pt idx="75">
                  <c:v>440</c:v>
                </c:pt>
                <c:pt idx="76">
                  <c:v>410</c:v>
                </c:pt>
                <c:pt idx="77">
                  <c:v>395</c:v>
                </c:pt>
                <c:pt idx="78">
                  <c:v>380</c:v>
                </c:pt>
                <c:pt idx="79">
                  <c:v>375</c:v>
                </c:pt>
                <c:pt idx="80">
                  <c:v>400</c:v>
                </c:pt>
                <c:pt idx="81">
                  <c:v>405</c:v>
                </c:pt>
                <c:pt idx="82">
                  <c:v>375</c:v>
                </c:pt>
                <c:pt idx="83">
                  <c:v>370</c:v>
                </c:pt>
                <c:pt idx="84">
                  <c:v>370</c:v>
                </c:pt>
                <c:pt idx="85">
                  <c:v>365</c:v>
                </c:pt>
                <c:pt idx="86">
                  <c:v>362</c:v>
                </c:pt>
                <c:pt idx="87">
                  <c:v>360</c:v>
                </c:pt>
                <c:pt idx="88">
                  <c:v>359</c:v>
                </c:pt>
                <c:pt idx="89">
                  <c:v>345</c:v>
                </c:pt>
                <c:pt idx="90">
                  <c:v>335</c:v>
                </c:pt>
                <c:pt idx="91">
                  <c:v>310</c:v>
                </c:pt>
                <c:pt idx="92">
                  <c:v>330</c:v>
                </c:pt>
                <c:pt idx="93">
                  <c:v>340</c:v>
                </c:pt>
                <c:pt idx="94">
                  <c:v>335</c:v>
                </c:pt>
                <c:pt idx="95">
                  <c:v>330</c:v>
                </c:pt>
                <c:pt idx="96">
                  <c:v>350</c:v>
                </c:pt>
                <c:pt idx="97">
                  <c:v>340</c:v>
                </c:pt>
                <c:pt idx="98">
                  <c:v>325</c:v>
                </c:pt>
                <c:pt idx="99">
                  <c:v>340</c:v>
                </c:pt>
                <c:pt idx="100">
                  <c:v>330</c:v>
                </c:pt>
                <c:pt idx="101">
                  <c:v>315</c:v>
                </c:pt>
                <c:pt idx="102">
                  <c:v>325</c:v>
                </c:pt>
                <c:pt idx="103">
                  <c:v>345</c:v>
                </c:pt>
                <c:pt idx="104">
                  <c:v>342.21235664076954</c:v>
                </c:pt>
                <c:pt idx="105">
                  <c:v>337.431820282888</c:v>
                </c:pt>
                <c:pt idx="106">
                  <c:v>331.83856502242151</c:v>
                </c:pt>
                <c:pt idx="107">
                  <c:v>316.59680727726749</c:v>
                </c:pt>
                <c:pt idx="108">
                  <c:v>327.391778828665</c:v>
                </c:pt>
                <c:pt idx="109">
                  <c:v>305.23386300386034</c:v>
                </c:pt>
                <c:pt idx="110">
                  <c:v>311.91515907673113</c:v>
                </c:pt>
                <c:pt idx="111">
                  <c:v>347.12950600801071</c:v>
                </c:pt>
                <c:pt idx="112">
                  <c:v>372.57824143070042</c:v>
                </c:pt>
                <c:pt idx="113">
                  <c:v>376.94217155465668</c:v>
                </c:pt>
                <c:pt idx="114">
                  <c:v>384.04590042568941</c:v>
                </c:pt>
                <c:pt idx="115">
                  <c:v>360.26299198414841</c:v>
                </c:pt>
                <c:pt idx="116">
                  <c:v>378.37837837837833</c:v>
                </c:pt>
                <c:pt idx="117">
                  <c:v>396.86039333274545</c:v>
                </c:pt>
                <c:pt idx="118">
                  <c:v>420.01945353258463</c:v>
                </c:pt>
                <c:pt idx="119">
                  <c:v>458.6338943806216</c:v>
                </c:pt>
                <c:pt idx="120">
                  <c:v>478.8147077423435</c:v>
                </c:pt>
                <c:pt idx="121">
                  <c:v>499.46485907955764</c:v>
                </c:pt>
                <c:pt idx="122">
                  <c:v>526.36274422339193</c:v>
                </c:pt>
                <c:pt idx="123">
                  <c:v>528.1850468991895</c:v>
                </c:pt>
                <c:pt idx="124">
                  <c:v>500.56667925953911</c:v>
                </c:pt>
                <c:pt idx="125">
                  <c:v>494.4845949030049</c:v>
                </c:pt>
                <c:pt idx="126">
                  <c:v>500.09260974254488</c:v>
                </c:pt>
                <c:pt idx="127">
                  <c:v>509.09090909090907</c:v>
                </c:pt>
                <c:pt idx="128">
                  <c:v>454.5454545454545</c:v>
                </c:pt>
                <c:pt idx="129">
                  <c:v>409.09090909090907</c:v>
                </c:pt>
                <c:pt idx="130">
                  <c:v>381.81818181818181</c:v>
                </c:pt>
                <c:pt idx="131">
                  <c:v>363.63636363636363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43C-4137-B2DA-30F63D85B4C4}"/>
            </c:ext>
          </c:extLst>
        </c:ser>
        <c:ser>
          <c:idx val="6"/>
          <c:order val="3"/>
          <c:tx>
            <c:strRef>
              <c:f>'Ceny cukru'!$H$2</c:f>
              <c:strCache>
                <c:ptCount val="1"/>
                <c:pt idx="0">
                  <c:v>Ceny cukru kwotowego w PL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'Ceny cukru'!$A$3:$A$134</c:f>
              <c:numCache>
                <c:formatCode>mmm\-yy</c:formatCode>
                <c:ptCount val="132"/>
                <c:pt idx="0">
                  <c:v>38899</c:v>
                </c:pt>
                <c:pt idx="1">
                  <c:v>38930</c:v>
                </c:pt>
                <c:pt idx="2">
                  <c:v>38961</c:v>
                </c:pt>
                <c:pt idx="3">
                  <c:v>38991</c:v>
                </c:pt>
                <c:pt idx="4">
                  <c:v>39022</c:v>
                </c:pt>
                <c:pt idx="5">
                  <c:v>39052</c:v>
                </c:pt>
                <c:pt idx="6">
                  <c:v>39083</c:v>
                </c:pt>
                <c:pt idx="7">
                  <c:v>39114</c:v>
                </c:pt>
                <c:pt idx="8">
                  <c:v>39142</c:v>
                </c:pt>
                <c:pt idx="9">
                  <c:v>39173</c:v>
                </c:pt>
                <c:pt idx="10">
                  <c:v>39203</c:v>
                </c:pt>
                <c:pt idx="11">
                  <c:v>39234</c:v>
                </c:pt>
                <c:pt idx="12">
                  <c:v>39264</c:v>
                </c:pt>
                <c:pt idx="13">
                  <c:v>39295</c:v>
                </c:pt>
                <c:pt idx="14">
                  <c:v>39326</c:v>
                </c:pt>
                <c:pt idx="15">
                  <c:v>39356</c:v>
                </c:pt>
                <c:pt idx="16">
                  <c:v>39387</c:v>
                </c:pt>
                <c:pt idx="17">
                  <c:v>39417</c:v>
                </c:pt>
                <c:pt idx="18">
                  <c:v>39448</c:v>
                </c:pt>
                <c:pt idx="19">
                  <c:v>39479</c:v>
                </c:pt>
                <c:pt idx="20">
                  <c:v>39508</c:v>
                </c:pt>
                <c:pt idx="21">
                  <c:v>39539</c:v>
                </c:pt>
                <c:pt idx="22">
                  <c:v>39569</c:v>
                </c:pt>
                <c:pt idx="23">
                  <c:v>39600</c:v>
                </c:pt>
                <c:pt idx="24">
                  <c:v>39630</c:v>
                </c:pt>
                <c:pt idx="25">
                  <c:v>39661</c:v>
                </c:pt>
                <c:pt idx="26">
                  <c:v>39692</c:v>
                </c:pt>
                <c:pt idx="27">
                  <c:v>39722</c:v>
                </c:pt>
                <c:pt idx="28">
                  <c:v>39753</c:v>
                </c:pt>
                <c:pt idx="29">
                  <c:v>39783</c:v>
                </c:pt>
                <c:pt idx="30">
                  <c:v>39814</c:v>
                </c:pt>
                <c:pt idx="31">
                  <c:v>39845</c:v>
                </c:pt>
                <c:pt idx="32">
                  <c:v>39873</c:v>
                </c:pt>
                <c:pt idx="33">
                  <c:v>39904</c:v>
                </c:pt>
                <c:pt idx="34">
                  <c:v>39934</c:v>
                </c:pt>
                <c:pt idx="35">
                  <c:v>39965</c:v>
                </c:pt>
                <c:pt idx="36">
                  <c:v>39995</c:v>
                </c:pt>
                <c:pt idx="37">
                  <c:v>40026</c:v>
                </c:pt>
                <c:pt idx="38">
                  <c:v>40057</c:v>
                </c:pt>
                <c:pt idx="39">
                  <c:v>40087</c:v>
                </c:pt>
                <c:pt idx="40">
                  <c:v>40118</c:v>
                </c:pt>
                <c:pt idx="41">
                  <c:v>40148</c:v>
                </c:pt>
                <c:pt idx="42">
                  <c:v>40179</c:v>
                </c:pt>
                <c:pt idx="43">
                  <c:v>40210</c:v>
                </c:pt>
                <c:pt idx="44">
                  <c:v>40238</c:v>
                </c:pt>
                <c:pt idx="45">
                  <c:v>40269</c:v>
                </c:pt>
                <c:pt idx="46">
                  <c:v>40299</c:v>
                </c:pt>
                <c:pt idx="47">
                  <c:v>40330</c:v>
                </c:pt>
                <c:pt idx="48">
                  <c:v>40360</c:v>
                </c:pt>
                <c:pt idx="49">
                  <c:v>40391</c:v>
                </c:pt>
                <c:pt idx="50">
                  <c:v>40422</c:v>
                </c:pt>
                <c:pt idx="51">
                  <c:v>40452</c:v>
                </c:pt>
                <c:pt idx="52">
                  <c:v>40483</c:v>
                </c:pt>
                <c:pt idx="53">
                  <c:v>40513</c:v>
                </c:pt>
                <c:pt idx="54">
                  <c:v>40544</c:v>
                </c:pt>
                <c:pt idx="55">
                  <c:v>40575</c:v>
                </c:pt>
                <c:pt idx="56">
                  <c:v>40603</c:v>
                </c:pt>
                <c:pt idx="57">
                  <c:v>40634</c:v>
                </c:pt>
                <c:pt idx="58">
                  <c:v>40664</c:v>
                </c:pt>
                <c:pt idx="59">
                  <c:v>40695</c:v>
                </c:pt>
                <c:pt idx="60">
                  <c:v>40725</c:v>
                </c:pt>
                <c:pt idx="61">
                  <c:v>40756</c:v>
                </c:pt>
                <c:pt idx="62">
                  <c:v>40787</c:v>
                </c:pt>
                <c:pt idx="63">
                  <c:v>40817</c:v>
                </c:pt>
                <c:pt idx="64">
                  <c:v>40848</c:v>
                </c:pt>
                <c:pt idx="65">
                  <c:v>40878</c:v>
                </c:pt>
                <c:pt idx="66">
                  <c:v>40909</c:v>
                </c:pt>
                <c:pt idx="67">
                  <c:v>40940</c:v>
                </c:pt>
                <c:pt idx="68">
                  <c:v>40969</c:v>
                </c:pt>
                <c:pt idx="69">
                  <c:v>41000</c:v>
                </c:pt>
                <c:pt idx="70">
                  <c:v>41030</c:v>
                </c:pt>
                <c:pt idx="71">
                  <c:v>41061</c:v>
                </c:pt>
                <c:pt idx="72">
                  <c:v>41091</c:v>
                </c:pt>
                <c:pt idx="73">
                  <c:v>41122</c:v>
                </c:pt>
                <c:pt idx="74">
                  <c:v>41153</c:v>
                </c:pt>
                <c:pt idx="75">
                  <c:v>41183</c:v>
                </c:pt>
                <c:pt idx="76">
                  <c:v>41214</c:v>
                </c:pt>
                <c:pt idx="77">
                  <c:v>41244</c:v>
                </c:pt>
                <c:pt idx="78">
                  <c:v>41275</c:v>
                </c:pt>
                <c:pt idx="79">
                  <c:v>41306</c:v>
                </c:pt>
                <c:pt idx="80">
                  <c:v>41334</c:v>
                </c:pt>
                <c:pt idx="81">
                  <c:v>41365</c:v>
                </c:pt>
                <c:pt idx="82">
                  <c:v>41395</c:v>
                </c:pt>
                <c:pt idx="83">
                  <c:v>41426</c:v>
                </c:pt>
                <c:pt idx="84">
                  <c:v>41456</c:v>
                </c:pt>
                <c:pt idx="85">
                  <c:v>41487</c:v>
                </c:pt>
                <c:pt idx="86">
                  <c:v>41518</c:v>
                </c:pt>
                <c:pt idx="87">
                  <c:v>41548</c:v>
                </c:pt>
                <c:pt idx="88">
                  <c:v>41579</c:v>
                </c:pt>
                <c:pt idx="89">
                  <c:v>41609</c:v>
                </c:pt>
                <c:pt idx="90">
                  <c:v>41640</c:v>
                </c:pt>
                <c:pt idx="91">
                  <c:v>41671</c:v>
                </c:pt>
                <c:pt idx="92">
                  <c:v>41699</c:v>
                </c:pt>
                <c:pt idx="93">
                  <c:v>41730</c:v>
                </c:pt>
                <c:pt idx="94">
                  <c:v>41760</c:v>
                </c:pt>
                <c:pt idx="95">
                  <c:v>41791</c:v>
                </c:pt>
                <c:pt idx="96">
                  <c:v>41821</c:v>
                </c:pt>
                <c:pt idx="97">
                  <c:v>41852</c:v>
                </c:pt>
                <c:pt idx="98">
                  <c:v>41883</c:v>
                </c:pt>
                <c:pt idx="99">
                  <c:v>41913</c:v>
                </c:pt>
                <c:pt idx="100">
                  <c:v>41944</c:v>
                </c:pt>
                <c:pt idx="101">
                  <c:v>41974</c:v>
                </c:pt>
                <c:pt idx="102">
                  <c:v>42005</c:v>
                </c:pt>
                <c:pt idx="103">
                  <c:v>42036</c:v>
                </c:pt>
                <c:pt idx="104">
                  <c:v>42064</c:v>
                </c:pt>
                <c:pt idx="105">
                  <c:v>42095</c:v>
                </c:pt>
                <c:pt idx="106">
                  <c:v>42125</c:v>
                </c:pt>
                <c:pt idx="107">
                  <c:v>42156</c:v>
                </c:pt>
                <c:pt idx="108">
                  <c:v>42186</c:v>
                </c:pt>
                <c:pt idx="109">
                  <c:v>42217</c:v>
                </c:pt>
                <c:pt idx="110">
                  <c:v>42248</c:v>
                </c:pt>
                <c:pt idx="111">
                  <c:v>42278</c:v>
                </c:pt>
                <c:pt idx="112">
                  <c:v>42309</c:v>
                </c:pt>
                <c:pt idx="113">
                  <c:v>42339</c:v>
                </c:pt>
                <c:pt idx="114">
                  <c:v>42370</c:v>
                </c:pt>
                <c:pt idx="115">
                  <c:v>42401</c:v>
                </c:pt>
                <c:pt idx="116">
                  <c:v>42430</c:v>
                </c:pt>
                <c:pt idx="117">
                  <c:v>42461</c:v>
                </c:pt>
                <c:pt idx="118">
                  <c:v>42491</c:v>
                </c:pt>
                <c:pt idx="119">
                  <c:v>42522</c:v>
                </c:pt>
                <c:pt idx="120">
                  <c:v>42552</c:v>
                </c:pt>
                <c:pt idx="121">
                  <c:v>42583</c:v>
                </c:pt>
                <c:pt idx="122">
                  <c:v>42614</c:v>
                </c:pt>
                <c:pt idx="123">
                  <c:v>42644</c:v>
                </c:pt>
                <c:pt idx="124">
                  <c:v>42675</c:v>
                </c:pt>
                <c:pt idx="125">
                  <c:v>42705</c:v>
                </c:pt>
                <c:pt idx="126">
                  <c:v>42736</c:v>
                </c:pt>
                <c:pt idx="127">
                  <c:v>42767</c:v>
                </c:pt>
                <c:pt idx="128">
                  <c:v>42795</c:v>
                </c:pt>
                <c:pt idx="129">
                  <c:v>42826</c:v>
                </c:pt>
                <c:pt idx="130">
                  <c:v>42856</c:v>
                </c:pt>
                <c:pt idx="131">
                  <c:v>42887</c:v>
                </c:pt>
              </c:numCache>
            </c:numRef>
          </c:cat>
          <c:val>
            <c:numRef>
              <c:f>'Ceny cukru'!$H$3:$H$133</c:f>
              <c:numCache>
                <c:formatCode>General</c:formatCode>
                <c:ptCount val="131"/>
                <c:pt idx="51">
                  <c:v>483</c:v>
                </c:pt>
                <c:pt idx="52">
                  <c:v>485</c:v>
                </c:pt>
                <c:pt idx="53">
                  <c:v>483</c:v>
                </c:pt>
                <c:pt idx="54">
                  <c:v>496</c:v>
                </c:pt>
                <c:pt idx="55">
                  <c:v>507</c:v>
                </c:pt>
                <c:pt idx="56">
                  <c:v>552</c:v>
                </c:pt>
                <c:pt idx="57">
                  <c:v>539</c:v>
                </c:pt>
                <c:pt idx="58">
                  <c:v>545</c:v>
                </c:pt>
                <c:pt idx="59">
                  <c:v>564</c:v>
                </c:pt>
                <c:pt idx="60">
                  <c:v>556</c:v>
                </c:pt>
                <c:pt idx="61">
                  <c:v>568</c:v>
                </c:pt>
                <c:pt idx="62">
                  <c:v>587</c:v>
                </c:pt>
                <c:pt idx="63">
                  <c:v>635</c:v>
                </c:pt>
                <c:pt idx="64">
                  <c:v>668</c:v>
                </c:pt>
                <c:pt idx="65">
                  <c:v>671</c:v>
                </c:pt>
                <c:pt idx="66">
                  <c:v>712</c:v>
                </c:pt>
                <c:pt idx="67">
                  <c:v>725</c:v>
                </c:pt>
                <c:pt idx="68">
                  <c:v>738</c:v>
                </c:pt>
                <c:pt idx="69">
                  <c:v>735</c:v>
                </c:pt>
                <c:pt idx="70">
                  <c:v>750</c:v>
                </c:pt>
                <c:pt idx="71">
                  <c:v>715</c:v>
                </c:pt>
                <c:pt idx="72">
                  <c:v>723</c:v>
                </c:pt>
                <c:pt idx="73">
                  <c:v>733</c:v>
                </c:pt>
                <c:pt idx="74">
                  <c:v>731</c:v>
                </c:pt>
                <c:pt idx="75">
                  <c:v>737</c:v>
                </c:pt>
                <c:pt idx="76">
                  <c:v>732</c:v>
                </c:pt>
                <c:pt idx="77">
                  <c:v>726</c:v>
                </c:pt>
                <c:pt idx="78">
                  <c:v>735</c:v>
                </c:pt>
                <c:pt idx="79">
                  <c:v>720</c:v>
                </c:pt>
                <c:pt idx="80">
                  <c:v>723</c:v>
                </c:pt>
                <c:pt idx="81">
                  <c:v>711</c:v>
                </c:pt>
                <c:pt idx="82">
                  <c:v>711</c:v>
                </c:pt>
                <c:pt idx="83">
                  <c:v>690</c:v>
                </c:pt>
                <c:pt idx="84">
                  <c:v>673</c:v>
                </c:pt>
                <c:pt idx="85">
                  <c:v>683</c:v>
                </c:pt>
                <c:pt idx="86">
                  <c:v>668</c:v>
                </c:pt>
                <c:pt idx="87">
                  <c:v>645</c:v>
                </c:pt>
                <c:pt idx="88">
                  <c:v>632</c:v>
                </c:pt>
                <c:pt idx="89">
                  <c:v>616</c:v>
                </c:pt>
                <c:pt idx="90">
                  <c:v>599</c:v>
                </c:pt>
                <c:pt idx="91">
                  <c:v>566</c:v>
                </c:pt>
                <c:pt idx="92">
                  <c:v>567</c:v>
                </c:pt>
                <c:pt idx="93">
                  <c:v>526</c:v>
                </c:pt>
                <c:pt idx="94">
                  <c:v>510</c:v>
                </c:pt>
                <c:pt idx="95">
                  <c:v>513</c:v>
                </c:pt>
                <c:pt idx="96">
                  <c:v>490</c:v>
                </c:pt>
                <c:pt idx="97">
                  <c:v>491</c:v>
                </c:pt>
                <c:pt idx="98">
                  <c:v>488</c:v>
                </c:pt>
                <c:pt idx="99">
                  <c:v>442</c:v>
                </c:pt>
                <c:pt idx="100">
                  <c:v>421</c:v>
                </c:pt>
                <c:pt idx="101">
                  <c:v>417</c:v>
                </c:pt>
                <c:pt idx="102">
                  <c:v>410</c:v>
                </c:pt>
                <c:pt idx="103">
                  <c:v>414</c:v>
                </c:pt>
                <c:pt idx="104">
                  <c:v>406</c:v>
                </c:pt>
                <c:pt idx="105">
                  <c:v>407</c:v>
                </c:pt>
                <c:pt idx="106">
                  <c:v>413</c:v>
                </c:pt>
                <c:pt idx="107">
                  <c:v>413</c:v>
                </c:pt>
                <c:pt idx="108">
                  <c:v>410</c:v>
                </c:pt>
                <c:pt idx="109">
                  <c:v>426</c:v>
                </c:pt>
                <c:pt idx="110">
                  <c:v>416</c:v>
                </c:pt>
                <c:pt idx="111">
                  <c:v>414</c:v>
                </c:pt>
                <c:pt idx="112">
                  <c:v>423</c:v>
                </c:pt>
                <c:pt idx="113">
                  <c:v>426</c:v>
                </c:pt>
                <c:pt idx="114">
                  <c:v>443</c:v>
                </c:pt>
                <c:pt idx="115">
                  <c:v>429</c:v>
                </c:pt>
                <c:pt idx="116">
                  <c:v>426</c:v>
                </c:pt>
                <c:pt idx="117">
                  <c:v>444</c:v>
                </c:pt>
                <c:pt idx="118">
                  <c:v>442</c:v>
                </c:pt>
                <c:pt idx="119">
                  <c:v>441</c:v>
                </c:pt>
                <c:pt idx="120">
                  <c:v>446</c:v>
                </c:pt>
                <c:pt idx="121">
                  <c:v>448</c:v>
                </c:pt>
                <c:pt idx="122">
                  <c:v>458</c:v>
                </c:pt>
                <c:pt idx="123">
                  <c:v>481</c:v>
                </c:pt>
                <c:pt idx="124">
                  <c:v>492</c:v>
                </c:pt>
                <c:pt idx="125">
                  <c:v>487</c:v>
                </c:pt>
                <c:pt idx="126">
                  <c:v>503</c:v>
                </c:pt>
                <c:pt idx="127">
                  <c:v>515</c:v>
                </c:pt>
                <c:pt idx="128">
                  <c:v>514</c:v>
                </c:pt>
                <c:pt idx="129">
                  <c:v>516</c:v>
                </c:pt>
                <c:pt idx="130">
                  <c:v>514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43C-4137-B2DA-30F63D85B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33248"/>
        <c:axId val="40474240"/>
      </c:lineChart>
      <c:dateAx>
        <c:axId val="42933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</a:t>
                </a:r>
                <a:r>
                  <a:rPr lang="pl-PL"/>
                  <a:t>ta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0474240"/>
        <c:crosses val="autoZero"/>
        <c:auto val="1"/>
        <c:lblOffset val="100"/>
        <c:baseTimeUnit val="months"/>
      </c:dateAx>
      <c:valAx>
        <c:axId val="40474240"/>
        <c:scaling>
          <c:orientation val="minMax"/>
          <c:max val="7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Cena cukru (€/t)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93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 sz="1800" dirty="0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wa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2" name="Prostokąt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obrazu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 dirty="0"/>
          </a:p>
        </p:txBody>
      </p:sp>
      <p:sp>
        <p:nvSpPr>
          <p:cNvPr id="11" name="Dowolny kształt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12" name="Dowolny kształt 7"/>
          <p:cNvSpPr>
            <a:spLocks/>
          </p:cNvSpPr>
          <p:nvPr/>
        </p:nvSpPr>
        <p:spPr bwMode="auto">
          <a:xfrm>
            <a:off x="638810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15" name="Symbol zastępczy obrazu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Tekst instruktażow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pl-PL" sz="1200" b="1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UWAGA:</a:t>
            </a:r>
          </a:p>
          <a:p>
            <a:pPr algn="l" defTabSz="914400">
              <a:buNone/>
            </a:pPr>
            <a:r>
              <a:rPr lang="pl-PL" sz="1200" b="0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Aby zmienić obraz na tym slajdzie, zaznacz go i usuń. Następnie kliknij ikonę Obrazy w symbolu zastępczym, aby wstawić własny obraz.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1800" dirty="0"/>
          </a:p>
        </p:txBody>
      </p:sp>
      <p:sp>
        <p:nvSpPr>
          <p:cNvPr id="10" name="Dowolny kształt 7"/>
          <p:cNvSpPr>
            <a:spLocks/>
          </p:cNvSpPr>
          <p:nvPr/>
        </p:nvSpPr>
        <p:spPr bwMode="auto">
          <a:xfrm>
            <a:off x="9251476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76300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pl-PL" smtClean="0"/>
              <a:t>2017-09-21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white">
          <a:xfrm>
            <a:off x="0" y="0"/>
            <a:ext cx="12192000" cy="7799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0" y="840237"/>
            <a:ext cx="12192000" cy="8218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95399" y="-357979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pl-PL" smtClean="0"/>
              <a:pPr/>
              <a:t>2017-09-21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46" y="5980336"/>
            <a:ext cx="971816" cy="7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zpbc@kzpbc.com.pl" TargetMode="External"/><Relationship Id="rId2" Type="http://schemas.openxmlformats.org/officeDocument/2006/relationships/hyperlink" Target="http://www.kzpbc.com.p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76410" y="423967"/>
            <a:ext cx="5120640" cy="2560320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Rynek cukru </a:t>
            </a:r>
            <a:r>
              <a:rPr lang="pl-PL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chemeClr val="tx2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76410" y="2628900"/>
            <a:ext cx="4049077" cy="9098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2000" i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Krajowy Związek Plantatorów    Buraka Cukrowego 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8042"/>
          <a:stretch>
            <a:fillRect/>
          </a:stretch>
        </p:blipFill>
        <p:spPr/>
      </p:pic>
      <p:sp>
        <p:nvSpPr>
          <p:cNvPr id="8" name="Prostokąt 7"/>
          <p:cNvSpPr/>
          <p:nvPr/>
        </p:nvSpPr>
        <p:spPr>
          <a:xfrm>
            <a:off x="2036205" y="6081128"/>
            <a:ext cx="37064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5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Środa Wielkopolska </a:t>
            </a:r>
            <a:r>
              <a:rPr lang="pl-PL" sz="15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l-PL" sz="15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pl-PL" sz="15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września 2017 r.</a:t>
            </a:r>
            <a:endParaRPr lang="pl-PL" sz="1500" dirty="0">
              <a:solidFill>
                <a:schemeClr val="tx2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457200" y="3675888"/>
            <a:ext cx="6286503" cy="2036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i="1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sz="2900" b="1" i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Sprawozdawczy </a:t>
            </a:r>
            <a:r>
              <a:rPr lang="pl-PL" sz="2900" b="1" i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Zjazd Delegatów </a:t>
            </a:r>
          </a:p>
          <a:p>
            <a:pPr algn="ctr"/>
            <a:r>
              <a:rPr lang="pl-PL" sz="2900" b="1" i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Wielkopolskiego Związku </a:t>
            </a:r>
            <a:r>
              <a:rPr lang="pl-PL" sz="2900" b="1" i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Plantatorów Buraka </a:t>
            </a:r>
            <a:r>
              <a:rPr lang="pl-PL" sz="2900" b="1" i="1" dirty="0" smtClean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Cukrowego</a:t>
            </a:r>
            <a:endParaRPr lang="pl-PL" sz="2900" b="1" i="1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Wsparcie związane z produkcją buraków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986739"/>
              </p:ext>
            </p:extLst>
          </p:nvPr>
        </p:nvGraphicFramePr>
        <p:xfrm>
          <a:off x="1225296" y="1033272"/>
          <a:ext cx="9712400" cy="5341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23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3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33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33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33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33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833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8273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chemeClr val="tx2"/>
                          </a:solidFill>
                          <a:effectLst/>
                        </a:rPr>
                        <a:t>Wielkość koperty (w milionach euro)</a:t>
                      </a:r>
                      <a:endParaRPr lang="en-US" sz="18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2015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2016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2017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2019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2020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Rumunia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17,58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17,87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18,17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18,46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18,75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18,90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5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Hiszpania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(wiosenne)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14,47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14,47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14,47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14,47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14,47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14,47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Węgry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8,00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7,99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7,98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7,98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7,98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7,54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Słowacja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7,98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8,03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8,09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8,16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8,22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7,18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Polska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81,20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81,60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82,00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82,46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82,93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73,58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5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Hiszpania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(jesienne)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2,37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2,37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2,37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2,37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2,37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2,37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Włochy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17,21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16,99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16,76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16,55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16,34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16,34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Czechy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16,67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16,67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16,67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16,67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16,67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16,67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Grecja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5,00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6,92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6,84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6,76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6,68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6,68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Chorwacja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2,77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3,06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3,63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4,21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4,79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4,61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32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Finlandia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1,00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1,00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1,00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chemeClr val="tx2"/>
                          </a:solidFill>
                          <a:effectLst/>
                        </a:rPr>
                        <a:t>1,00</a:t>
                      </a:r>
                      <a:endParaRPr lang="en-US" sz="1600" b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1,00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1,00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RAZEM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174,24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176,97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177,97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179,09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180,20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2"/>
                          </a:solidFill>
                          <a:effectLst/>
                        </a:rPr>
                        <a:t>169,34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7333" y="1910533"/>
            <a:ext cx="9601200" cy="32466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tx2"/>
                </a:solidFill>
              </a:rPr>
              <a:t>Wysokość płatności do buraków na 2015 r.</a:t>
            </a:r>
            <a:endParaRPr lang="pl-PL" sz="3200" dirty="0"/>
          </a:p>
          <a:p>
            <a:pPr marL="0" indent="0" algn="ctr">
              <a:buNone/>
            </a:pPr>
            <a:r>
              <a:rPr lang="pl-PL" sz="3600" b="1" dirty="0">
                <a:solidFill>
                  <a:srgbClr val="50A058"/>
                </a:solidFill>
              </a:rPr>
              <a:t>2138,45 zł/ha (503,78 €)</a:t>
            </a:r>
          </a:p>
          <a:p>
            <a:pPr marL="0" indent="0" algn="ctr">
              <a:buNone/>
            </a:pPr>
            <a:endParaRPr lang="pl-PL" sz="3600" b="1" dirty="0">
              <a:solidFill>
                <a:srgbClr val="50A058"/>
              </a:solidFill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chemeClr val="tx2"/>
                </a:solidFill>
              </a:rPr>
              <a:t>Wysokość płatności do buraków na 2016 r.</a:t>
            </a:r>
          </a:p>
          <a:p>
            <a:pPr marL="0" indent="0" algn="ctr">
              <a:buNone/>
            </a:pPr>
            <a:r>
              <a:rPr lang="pl-PL" sz="3600" b="1" dirty="0">
                <a:solidFill>
                  <a:srgbClr val="50A058"/>
                </a:solidFill>
              </a:rPr>
              <a:t>1952,25 zł/ha (451,99 €)</a:t>
            </a:r>
          </a:p>
          <a:p>
            <a:pPr marL="0" indent="0" algn="ctr">
              <a:buNone/>
            </a:pPr>
            <a:endParaRPr lang="pl-PL" sz="3200" b="1" dirty="0">
              <a:solidFill>
                <a:srgbClr val="50A058"/>
              </a:solidFill>
            </a:endParaRPr>
          </a:p>
          <a:p>
            <a:pPr marL="0" indent="0" algn="ctr">
              <a:buNone/>
            </a:pPr>
            <a:endParaRPr lang="pl-PL" sz="3600" b="1" dirty="0">
              <a:solidFill>
                <a:srgbClr val="50A058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95399" y="-357979"/>
            <a:ext cx="9601200" cy="1036850"/>
          </a:xfrm>
        </p:spPr>
        <p:txBody>
          <a:bodyPr>
            <a:normAutofit/>
          </a:bodyPr>
          <a:lstStyle/>
          <a:p>
            <a:r>
              <a:rPr lang="pl-PL" dirty="0"/>
              <a:t>Wsparcie związane z produkcją buraków</a:t>
            </a:r>
          </a:p>
        </p:txBody>
      </p:sp>
    </p:spTree>
    <p:extLst>
      <p:ext uri="{BB962C8B-B14F-4D97-AF65-F5344CB8AC3E}">
        <p14:creationId xmlns:p14="http://schemas.microsoft.com/office/powerpoint/2010/main" val="204205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7333" y="1910533"/>
            <a:ext cx="9601200" cy="40970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b="1" dirty="0">
                <a:solidFill>
                  <a:schemeClr val="tx2"/>
                </a:solidFill>
              </a:rPr>
              <a:t>Wysokość płatności do buraków na 2017 r. 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(?)</a:t>
            </a:r>
            <a:endParaRPr lang="pl-PL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3200" b="1" dirty="0">
                <a:solidFill>
                  <a:srgbClr val="50A058"/>
                </a:solidFill>
              </a:rPr>
              <a:t>215 000 ha – 381 €/ha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50A058"/>
                </a:solidFill>
              </a:rPr>
              <a:t>220 000 ha – 373 €/ha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50A058"/>
                </a:solidFill>
              </a:rPr>
              <a:t>225 000 ha – 364 €/ha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50A058"/>
                </a:solidFill>
              </a:rPr>
              <a:t>230 000 ha – 356 €/ha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50A058"/>
                </a:solidFill>
              </a:rPr>
              <a:t>232 000 ha – 353 €/ha</a:t>
            </a:r>
          </a:p>
          <a:p>
            <a:pPr marL="0" indent="0" algn="ctr">
              <a:buNone/>
            </a:pPr>
            <a:endParaRPr lang="pl-PL" sz="3200" b="1" dirty="0">
              <a:solidFill>
                <a:srgbClr val="50A058"/>
              </a:solidFill>
            </a:endParaRPr>
          </a:p>
          <a:p>
            <a:pPr marL="0" indent="0" algn="ctr">
              <a:buNone/>
            </a:pPr>
            <a:endParaRPr lang="pl-PL" sz="3200" b="1" dirty="0">
              <a:solidFill>
                <a:srgbClr val="50A058"/>
              </a:solidFill>
            </a:endParaRPr>
          </a:p>
          <a:p>
            <a:pPr marL="0" indent="0" algn="ctr">
              <a:buNone/>
            </a:pPr>
            <a:endParaRPr lang="pl-PL" sz="3600" b="1" dirty="0">
              <a:solidFill>
                <a:srgbClr val="50A058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95399" y="-357979"/>
            <a:ext cx="9601200" cy="1036850"/>
          </a:xfrm>
        </p:spPr>
        <p:txBody>
          <a:bodyPr>
            <a:normAutofit/>
          </a:bodyPr>
          <a:lstStyle/>
          <a:p>
            <a:r>
              <a:rPr lang="pl-PL" dirty="0"/>
              <a:t>Wsparcie związane z produkcją buraków</a:t>
            </a:r>
          </a:p>
        </p:txBody>
      </p:sp>
    </p:spTree>
    <p:extLst>
      <p:ext uri="{BB962C8B-B14F-4D97-AF65-F5344CB8AC3E}">
        <p14:creationId xmlns:p14="http://schemas.microsoft.com/office/powerpoint/2010/main" val="18896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1556" y="1851259"/>
            <a:ext cx="6400800" cy="1745515"/>
          </a:xfrm>
        </p:spPr>
        <p:txBody>
          <a:bodyPr/>
          <a:lstStyle/>
          <a:p>
            <a:r>
              <a:rPr lang="pl-PL" dirty="0">
                <a:solidFill>
                  <a:schemeClr val="tx2"/>
                </a:solidFill>
              </a:rPr>
              <a:t>Dziękuję za uwagę!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82290" y="3701999"/>
            <a:ext cx="645855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Krajowy Związek Plantatorów Buraka Cukrowego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ul. Mikołaja Kopernika 34, 00-336 Warszawa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tel.: 0048 22 826 41 04 – fax: 0048 22 74 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400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www.kzpbc.com.pl</a:t>
            </a:r>
            <a:endParaRPr lang="pl-PL" altLang="pl-PL" sz="1400" i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l-PL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kzpbc@kzpbc.com.pl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Obraz 448" descr="LOGO kzpbc@2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391" y="5237063"/>
            <a:ext cx="698349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1391" y="2696117"/>
            <a:ext cx="9601200" cy="1036850"/>
          </a:xfrm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tx2"/>
                </a:solidFill>
              </a:rPr>
              <a:t>Produkcja i ceny</a:t>
            </a:r>
          </a:p>
        </p:txBody>
      </p:sp>
    </p:spTree>
    <p:extLst>
      <p:ext uri="{BB962C8B-B14F-4D97-AF65-F5344CB8AC3E}">
        <p14:creationId xmlns:p14="http://schemas.microsoft.com/office/powerpoint/2010/main" val="39891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</a:t>
            </a:r>
            <a:r>
              <a:rPr lang="pl-PL" dirty="0" err="1"/>
              <a:t>prod</a:t>
            </a:r>
            <a:r>
              <a:rPr lang="pl-PL" dirty="0"/>
              <a:t>. 2016/17 i prognoza 2017/18 (Polska)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64669"/>
              </p:ext>
            </p:extLst>
          </p:nvPr>
        </p:nvGraphicFramePr>
        <p:xfrm>
          <a:off x="241561" y="1113183"/>
          <a:ext cx="7838954" cy="55178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59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0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93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Wskaźnik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2016/2017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Prognoza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2017/2018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Skup buraków (t)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13 512 244,00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   15 080 000,00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2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Plon buraków (t/ha)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    66,53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                 65,00    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Obszar uprawy (ha)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203 100,00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232 000,00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Liczba plantatorów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34 071,00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7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2"/>
                          </a:solidFill>
                          <a:effectLst/>
                        </a:rPr>
                        <a:t>Średnia wielkość uprawy (ha)</a:t>
                      </a:r>
                      <a:endParaRPr lang="pl-PL" sz="3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         5,96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6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2"/>
                          </a:solidFill>
                          <a:effectLst/>
                        </a:rPr>
                        <a:t>Produkcja cukru (t)</a:t>
                      </a:r>
                      <a:endParaRPr lang="pl-PL" sz="3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2 084 443,80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2 320 000,00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7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2"/>
                          </a:solidFill>
                          <a:effectLst/>
                        </a:rPr>
                        <a:t>Polaryzacja buraków  (%)</a:t>
                      </a:r>
                      <a:endParaRPr lang="pl-PL" sz="3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      17,32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7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2"/>
                          </a:solidFill>
                          <a:effectLst/>
                        </a:rPr>
                        <a:t>Wydatek cukru (%)</a:t>
                      </a:r>
                      <a:endParaRPr lang="pl-PL" sz="3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       15,43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5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2"/>
                          </a:solidFill>
                          <a:effectLst/>
                        </a:rPr>
                        <a:t>Biologiczny plon cukru (t/ha)</a:t>
                      </a:r>
                      <a:endParaRPr lang="pl-PL" sz="3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       11,52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8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Technologiczny plon cukru (t/ha)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       10,26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73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2"/>
                          </a:solidFill>
                          <a:effectLst/>
                        </a:rPr>
                        <a:t>Średnia długość kampanii (dni)</a:t>
                      </a:r>
                      <a:endParaRPr lang="pl-PL" sz="3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        112,00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             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72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Średni dobowy przerób buraków (t/dobę)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2"/>
                          </a:solidFill>
                          <a:effectLst/>
                        </a:rPr>
                        <a:t>        121 131,73    </a:t>
                      </a:r>
                      <a:endParaRPr lang="pl-PL" sz="3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</a:rPr>
                        <a:t>            </a:t>
                      </a:r>
                      <a:endParaRPr lang="pl-PL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0CE8BA5-3258-42F1-8FA4-7DDCB039B1CF}"/>
              </a:ext>
            </a:extLst>
          </p:cNvPr>
          <p:cNvSpPr txBox="1"/>
          <p:nvPr/>
        </p:nvSpPr>
        <p:spPr>
          <a:xfrm>
            <a:off x="8289234" y="1113183"/>
            <a:ext cx="3743475" cy="483209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2"/>
                </a:solidFill>
              </a:rPr>
              <a:t>Areał zasiewów w Polsce wg danych Komisji Europejskiej wynosi 232 tys. ha i jest o ponad 14% większy niż w przed rokiem.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2"/>
                </a:solidFill>
              </a:rPr>
              <a:t>Może to oznaczać, że produkcja cukru w Polsce osiągnie rekordowy poziom – ponad 2,25 mln 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chemeClr val="tx2"/>
                </a:solidFill>
              </a:rPr>
              <a:t>Jak producenci cukru zagospodarują tę ilość – gdzie sprzedać i po ile?</a:t>
            </a:r>
          </a:p>
        </p:txBody>
      </p:sp>
    </p:spTree>
    <p:extLst>
      <p:ext uri="{BB962C8B-B14F-4D97-AF65-F5344CB8AC3E}">
        <p14:creationId xmlns:p14="http://schemas.microsoft.com/office/powerpoint/2010/main" val="32232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Areał zasiewów i produkcja cukru w UE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513983" y="1000115"/>
            <a:ext cx="4528666" cy="489364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2"/>
                </a:solidFill>
              </a:rPr>
              <a:t>Areał zasiewów w UE w sezonie 2017/18 jest o ponad 16% większy niż w roku gospodarczym 2016/17.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2"/>
                </a:solidFill>
              </a:rPr>
              <a:t>W Polsce areał zasiewów jest większy o ponad 14% (wg prognoz KE)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2"/>
                </a:solidFill>
              </a:rPr>
              <a:t>Według prognoz KE produkcja cukru w UE przekroczy poziom 20 mln. 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b="1" dirty="0">
                <a:solidFill>
                  <a:schemeClr val="tx2"/>
                </a:solidFill>
              </a:rPr>
              <a:t>Jak producenci cukru zagospodarują tę ilość – gdzie sprzedać i po ile?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41751"/>
              </p:ext>
            </p:extLst>
          </p:nvPr>
        </p:nvGraphicFramePr>
        <p:xfrm>
          <a:off x="158264" y="1076669"/>
          <a:ext cx="7107239" cy="2494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3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8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85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6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Areał zasiewów (tys. ha)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2016/17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Prognoza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2017/18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Zmiana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Polska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14,3%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Niemcy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20,7%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451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Pozostali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537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11,5%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UE razem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1 425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1 657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16,2%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32316"/>
              </p:ext>
            </p:extLst>
          </p:nvPr>
        </p:nvGraphicFramePr>
        <p:xfrm>
          <a:off x="158265" y="3691033"/>
          <a:ext cx="7107237" cy="25531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67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7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86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Produkcja cukru (tys. t)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2016/17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Prognoza</a:t>
                      </a:r>
                    </a:p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2017/18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002060"/>
                          </a:solidFill>
                        </a:rPr>
                        <a:t>Zmiana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73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Polska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pl-PL" baseline="0" dirty="0">
                          <a:solidFill>
                            <a:srgbClr val="002060"/>
                          </a:solidFill>
                        </a:rPr>
                        <a:t> 083</a:t>
                      </a:r>
                      <a:endParaRPr lang="pl-P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2 320*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11,4%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Niemcy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3 566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4 500*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26,2%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Francja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4 737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6 000*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26,7%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Pozostali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6 455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7 280*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12,8%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UE razem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16 841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20 100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19,4%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94433" y="6305397"/>
            <a:ext cx="567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tx2"/>
                </a:solidFill>
              </a:rPr>
              <a:t>Źródło: Komisja Europejska – 2016/17 dane szacunkowe, 2017/18 prognoza</a:t>
            </a:r>
          </a:p>
          <a:p>
            <a:r>
              <a:rPr lang="pl-PL" sz="1400" i="1" dirty="0">
                <a:solidFill>
                  <a:schemeClr val="tx2"/>
                </a:solidFill>
              </a:rPr>
              <a:t>* Prognoza KZPBC</a:t>
            </a:r>
          </a:p>
        </p:txBody>
      </p:sp>
    </p:spTree>
    <p:extLst>
      <p:ext uri="{BB962C8B-B14F-4D97-AF65-F5344CB8AC3E}">
        <p14:creationId xmlns:p14="http://schemas.microsoft.com/office/powerpoint/2010/main" val="391476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Światowy rynek cukru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7265505" y="1023142"/>
            <a:ext cx="4777144" cy="449353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2"/>
                </a:solidFill>
              </a:rPr>
              <a:t>Lata gospodarcze 2015/16 i 2016/17 charakteryzują się większą konsumpcją od produkcji.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2"/>
                </a:solidFill>
              </a:rPr>
              <a:t>W roku gospodarczym 2017/18 przewidywany jest wzrost produkcji, który będzie przewyższał konsumpcję (o 2 – 8 mln t).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dirty="0">
                <a:solidFill>
                  <a:schemeClr val="tx2"/>
                </a:solidFill>
              </a:rPr>
              <a:t>W sezonie 2017/18 przewidywana jest większa produkcja w UE, Indiach, Chinach i Brazylii.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200" b="1" dirty="0">
                <a:solidFill>
                  <a:schemeClr val="tx2"/>
                </a:solidFill>
              </a:rPr>
              <a:t>UE będzie musiała podwoić eksport – czy jest to możliwe?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745394"/>
              </p:ext>
            </p:extLst>
          </p:nvPr>
        </p:nvGraphicFramePr>
        <p:xfrm>
          <a:off x="164387" y="1023142"/>
          <a:ext cx="6922213" cy="573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3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Ceny cukru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439912" y="1058237"/>
            <a:ext cx="3611880" cy="5401479"/>
          </a:xfrm>
          <a:prstGeom prst="rect">
            <a:avLst/>
          </a:prstGeom>
          <a:noFill/>
          <a:ln cap="rnd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300" dirty="0">
                <a:solidFill>
                  <a:schemeClr val="tx2"/>
                </a:solidFill>
              </a:rPr>
              <a:t>Ceny cukru kwotowego w Polsce i UE utrzymują się na poziomie ok. 500 €/t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300" dirty="0">
                <a:solidFill>
                  <a:schemeClr val="tx2"/>
                </a:solidFill>
              </a:rPr>
              <a:t>Cena cukru na rynku światowym w ostatnim czasie znacznie spadła - do poziomu poniżej 400 €/t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300" dirty="0">
                <a:solidFill>
                  <a:schemeClr val="tx2"/>
                </a:solidFill>
              </a:rPr>
              <a:t>Jak się zachowa rynek w dalszej części 2017 r.?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300" dirty="0">
                <a:solidFill>
                  <a:schemeClr val="tx2"/>
                </a:solidFill>
              </a:rPr>
              <a:t>Jak na cenę wpłynie większa produkcja cukru w UE i na świecie?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=""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54203"/>
              </p:ext>
            </p:extLst>
          </p:nvPr>
        </p:nvGraphicFramePr>
        <p:xfrm>
          <a:off x="119270" y="1058236"/>
          <a:ext cx="8189843" cy="56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1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9466" y="2696117"/>
            <a:ext cx="10664574" cy="1036850"/>
          </a:xfrm>
        </p:spPr>
        <p:txBody>
          <a:bodyPr>
            <a:normAutofit/>
          </a:bodyPr>
          <a:lstStyle/>
          <a:p>
            <a:pPr algn="ctr"/>
            <a:r>
              <a:rPr lang="pl-PL" sz="4800" dirty="0">
                <a:solidFill>
                  <a:schemeClr val="tx2"/>
                </a:solidFill>
              </a:rPr>
              <a:t>Płatności do buraków cukrowych</a:t>
            </a:r>
          </a:p>
        </p:txBody>
      </p:sp>
    </p:spTree>
    <p:extLst>
      <p:ext uri="{BB962C8B-B14F-4D97-AF65-F5344CB8AC3E}">
        <p14:creationId xmlns:p14="http://schemas.microsoft.com/office/powerpoint/2010/main" val="33621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Wsparcie związane z produkcją buraków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1802" y="1315091"/>
            <a:ext cx="9082356" cy="53342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chemeClr val="tx2"/>
                </a:solidFill>
                <a:latin typeface="+mj-lt"/>
              </a:rPr>
              <a:t>Na podstawie przepisów wspólnotowych Polska podjęła decyzję, że uprawa buraków cukrowych zostanie objęta wsparciem do produkcji w latach 2015 - 2020.</a:t>
            </a:r>
          </a:p>
          <a:p>
            <a:pPr marL="0" indent="0" algn="just">
              <a:buNone/>
            </a:pPr>
            <a:endParaRPr lang="pl-PL" b="1" dirty="0">
              <a:solidFill>
                <a:schemeClr val="tx2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pl-PL" b="1" dirty="0">
                <a:solidFill>
                  <a:schemeClr val="tx2"/>
                </a:solidFill>
                <a:latin typeface="+mj-lt"/>
              </a:rPr>
              <a:t>Zasady:</a:t>
            </a:r>
          </a:p>
          <a:p>
            <a:pPr lvl="1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</a:rPr>
              <a:t>2015 – 2016 - płatność do hektara buraków kwotowych,  2017 – 2020 - do wszystkich buraków zakontraktowanych</a:t>
            </a:r>
          </a:p>
          <a:p>
            <a:pPr lvl="1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</a:rPr>
              <a:t>Warunkiem uzyskania płatności jest podpisana umowa kontraktacji z producentem cukru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tx2"/>
                </a:solidFill>
              </a:rPr>
              <a:t> </a:t>
            </a:r>
            <a:endParaRPr lang="pl-PL" u="sng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Wsparcie związane z produkcją buraków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793393"/>
              </p:ext>
            </p:extLst>
          </p:nvPr>
        </p:nvGraphicFramePr>
        <p:xfrm>
          <a:off x="1213885" y="1024128"/>
          <a:ext cx="9682714" cy="5350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8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3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03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03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03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03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033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08639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Limit ilościowy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(ha)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tx2"/>
                          </a:solidFill>
                        </a:rPr>
                        <a:t>Stawka jednostkowe (euro/ha)</a:t>
                      </a:r>
                    </a:p>
                  </a:txBody>
                  <a:tcPr marL="68581" marR="6858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2015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2016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2017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2019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2020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Rumunia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29 300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610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620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630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640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645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Hiszpania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(wiosenne)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32 500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445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445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445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445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445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445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Węgry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20 200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396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396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395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395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395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374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Słowacja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20 429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390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393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396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399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402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351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Polska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211 340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384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386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388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390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392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effectLst/>
                        </a:rPr>
                        <a:t>348</a:t>
                      </a:r>
                      <a:endParaRPr lang="en-US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1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Hiszpania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(jesienne)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7 600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311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311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311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311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311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311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Włochy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62 266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276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273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269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266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262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262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Czechy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62 400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267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267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267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267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267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Grecja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13 367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250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346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342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338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334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334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Chorwacja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23 000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120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133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158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2"/>
                          </a:solidFill>
                          <a:effectLst/>
                        </a:rPr>
                        <a:t>183</a:t>
                      </a:r>
                      <a:endParaRPr lang="en-US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208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200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338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Finlandia</a:t>
                      </a:r>
                      <a:endParaRPr lang="en-US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14 820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2"/>
                          </a:solidFill>
                          <a:effectLst/>
                        </a:rPr>
                        <a:t>67</a:t>
                      </a:r>
                      <a:endParaRPr lang="en-US" sz="1600" b="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_TP103431346" id="{F3446A5B-424E-4E62-ADEE-27AB6923779B}" vid="{E5716F6C-E135-4232-80F3-396DF54A50A9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942</Words>
  <Application>Microsoft Office PowerPoint</Application>
  <PresentationFormat>Niestandardowy</PresentationFormat>
  <Paragraphs>350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Sales Direction 16X9</vt:lpstr>
      <vt:lpstr>Rynek cukru  </vt:lpstr>
      <vt:lpstr>Produkcja i ceny</vt:lpstr>
      <vt:lpstr>Wyniki prod. 2016/17 i prognoza 2017/18 (Polska)</vt:lpstr>
      <vt:lpstr>Areał zasiewów i produkcja cukru w UE</vt:lpstr>
      <vt:lpstr>Światowy rynek cukru</vt:lpstr>
      <vt:lpstr>Ceny cukru</vt:lpstr>
      <vt:lpstr>Płatności do buraków cukrowych</vt:lpstr>
      <vt:lpstr>Wsparcie związane z produkcją buraków</vt:lpstr>
      <vt:lpstr>Wsparcie związane z produkcją buraków</vt:lpstr>
      <vt:lpstr>Wsparcie związane z produkcją buraków</vt:lpstr>
      <vt:lpstr>Wsparcie związane z produkcją buraków</vt:lpstr>
      <vt:lpstr>Wsparcie związane z produkcją buraków</vt:lpstr>
      <vt:lpstr>Dziękuję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2015-09-22T08:52:36Z</dcterms:created>
  <dcterms:modified xsi:type="dcterms:W3CDTF">2017-09-21T07:56:55Z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